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03" r:id="rId2"/>
    <p:sldId id="420" r:id="rId3"/>
    <p:sldId id="421" r:id="rId4"/>
    <p:sldId id="363" r:id="rId5"/>
    <p:sldId id="417" r:id="rId6"/>
    <p:sldId id="412" r:id="rId7"/>
    <p:sldId id="395" r:id="rId8"/>
    <p:sldId id="424" r:id="rId9"/>
    <p:sldId id="368" r:id="rId10"/>
    <p:sldId id="401" r:id="rId11"/>
    <p:sldId id="372" r:id="rId12"/>
    <p:sldId id="418" r:id="rId13"/>
    <p:sldId id="321" r:id="rId14"/>
    <p:sldId id="399" r:id="rId15"/>
    <p:sldId id="397" r:id="rId16"/>
    <p:sldId id="402" r:id="rId17"/>
    <p:sldId id="400" r:id="rId18"/>
    <p:sldId id="422" r:id="rId19"/>
  </p:sldIdLst>
  <p:sldSz cx="9144000" cy="5143500" type="screen16x9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2910BC"/>
    <a:srgbClr val="3333FF"/>
    <a:srgbClr val="B3110D"/>
    <a:srgbClr val="00B0F0"/>
    <a:srgbClr val="048E74"/>
    <a:srgbClr val="9A314B"/>
    <a:srgbClr val="007E39"/>
    <a:srgbClr val="CCEC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2" autoAdjust="0"/>
    <p:restoredTop sz="93571" autoAdjust="0"/>
  </p:normalViewPr>
  <p:slideViewPr>
    <p:cSldViewPr>
      <p:cViewPr varScale="1">
        <p:scale>
          <a:sx n="144" d="100"/>
          <a:sy n="144" d="100"/>
        </p:scale>
        <p:origin x="642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4302553" cy="339721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757" y="1"/>
            <a:ext cx="4302553" cy="339721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fld id="{EEC50347-5D19-4A5C-89F9-4B7D4284D57D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6456869"/>
            <a:ext cx="4302553" cy="339721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757" y="6456869"/>
            <a:ext cx="4302553" cy="339721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fld id="{952A6307-5B29-4CEC-B625-9CB2E790C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443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1543" cy="339883"/>
          </a:xfrm>
          <a:prstGeom prst="rect">
            <a:avLst/>
          </a:prstGeom>
        </p:spPr>
        <p:txBody>
          <a:bodyPr vert="horz" lIns="92013" tIns="46006" rIns="92013" bIns="4600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801" y="2"/>
            <a:ext cx="4301543" cy="339883"/>
          </a:xfrm>
          <a:prstGeom prst="rect">
            <a:avLst/>
          </a:prstGeom>
        </p:spPr>
        <p:txBody>
          <a:bodyPr vert="horz" lIns="92013" tIns="46006" rIns="92013" bIns="46006" rtlCol="0"/>
          <a:lstStyle>
            <a:lvl1pPr algn="r">
              <a:defRPr sz="1200"/>
            </a:lvl1pPr>
          </a:lstStyle>
          <a:p>
            <a:fld id="{0D58AC27-0324-4E35-BC25-A8A976808B05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12763"/>
            <a:ext cx="4529138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13" tIns="46006" rIns="92013" bIns="4600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28899"/>
            <a:ext cx="7941310" cy="3058952"/>
          </a:xfrm>
          <a:prstGeom prst="rect">
            <a:avLst/>
          </a:prstGeom>
        </p:spPr>
        <p:txBody>
          <a:bodyPr vert="horz" lIns="92013" tIns="46006" rIns="92013" bIns="4600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3"/>
            <a:ext cx="4301543" cy="339883"/>
          </a:xfrm>
          <a:prstGeom prst="rect">
            <a:avLst/>
          </a:prstGeom>
        </p:spPr>
        <p:txBody>
          <a:bodyPr vert="horz" lIns="92013" tIns="46006" rIns="92013" bIns="4600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801" y="6456613"/>
            <a:ext cx="4301543" cy="339883"/>
          </a:xfrm>
          <a:prstGeom prst="rect">
            <a:avLst/>
          </a:prstGeom>
        </p:spPr>
        <p:txBody>
          <a:bodyPr vert="horz" lIns="92013" tIns="46006" rIns="92013" bIns="46006" rtlCol="0" anchor="b"/>
          <a:lstStyle>
            <a:lvl1pPr algn="r">
              <a:defRPr sz="1200"/>
            </a:lvl1pPr>
          </a:lstStyle>
          <a:p>
            <a:fld id="{F11A0A1B-A0AA-4960-9B3E-3B84C54954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915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A0A1B-A0AA-4960-9B3E-3B84C54954E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448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A0A1B-A0AA-4960-9B3E-3B84C54954E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217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12763"/>
            <a:ext cx="4529138" cy="2547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A0A1B-A0AA-4960-9B3E-3B84C54954E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591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A0A1B-A0AA-4960-9B3E-3B84C54954E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572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5E029-DE45-4100-974E-B7D898E82E9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048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A0A1B-A0AA-4960-9B3E-3B84C54954E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150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9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7.png"/><Relationship Id="rId7" Type="http://schemas.openxmlformats.org/officeDocument/2006/relationships/image" Target="../media/image6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microsoft.com/office/2007/relationships/hdphoto" Target="../media/hdphoto3.wdp"/><Relationship Id="rId9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10" Type="http://schemas.openxmlformats.org/officeDocument/2006/relationships/image" Target="../media/image70.jpeg"/><Relationship Id="rId4" Type="http://schemas.openxmlformats.org/officeDocument/2006/relationships/image" Target="../media/image64.jpeg"/><Relationship Id="rId9" Type="http://schemas.openxmlformats.org/officeDocument/2006/relationships/image" Target="../media/image6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82.png"/><Relationship Id="rId7" Type="http://schemas.openxmlformats.org/officeDocument/2006/relationships/image" Target="../media/image8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83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337941" y="1707654"/>
            <a:ext cx="7772400" cy="16227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ОТЧЕТ</a:t>
            </a:r>
            <a:b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РУКОВОДИТЕЛЯ </a:t>
            </a:r>
            <a:b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ОБ ОСНОВНЫХ НАПРАВЛЕНИЯХ </a:t>
            </a:r>
            <a:b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И РЕЗУЛЬТАТАХ ДЕЯТЕЛЬНОСТИ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4277" y="3330384"/>
            <a:ext cx="4572000" cy="8156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</a:rPr>
              <a:t>Докладчик </a:t>
            </a:r>
          </a:p>
          <a:p>
            <a:pPr marL="0" marR="0" lvl="0" indent="0" algn="r" defTabSz="91440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</a:rPr>
              <a:t>Ляпичева Ольга</a:t>
            </a:r>
            <a:r>
              <a:rPr kumimoji="0" lang="ru-RU" sz="2000" b="0" i="0" u="none" strike="noStrike" kern="0" cap="none" spc="0" normalizeH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</a:rPr>
              <a:t> Викторовна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204623" y="0"/>
            <a:ext cx="4971278" cy="801205"/>
            <a:chOff x="0" y="-75554"/>
            <a:chExt cx="4971278" cy="80120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7276" y="41073"/>
              <a:ext cx="854002" cy="570144"/>
            </a:xfrm>
            <a:prstGeom prst="rect">
              <a:avLst/>
            </a:prstGeom>
          </p:spPr>
        </p:pic>
        <p:grpSp>
          <p:nvGrpSpPr>
            <p:cNvPr id="8" name="Группа 7"/>
            <p:cNvGrpSpPr/>
            <p:nvPr/>
          </p:nvGrpSpPr>
          <p:grpSpPr>
            <a:xfrm>
              <a:off x="0" y="-75554"/>
              <a:ext cx="3958077" cy="801205"/>
              <a:chOff x="0" y="-75554"/>
              <a:chExt cx="3958077" cy="801205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59832" y="-75554"/>
                <a:ext cx="898245" cy="801205"/>
              </a:xfrm>
              <a:prstGeom prst="rect">
                <a:avLst/>
              </a:prstGeom>
            </p:spPr>
          </p:pic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-9735"/>
                <a:ext cx="2821854" cy="62095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116"/>
          <p:cNvSpPr txBox="1"/>
          <p:nvPr/>
        </p:nvSpPr>
        <p:spPr>
          <a:xfrm>
            <a:off x="1547664" y="4443958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227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149150" y="4133520"/>
            <a:ext cx="6840760" cy="519874"/>
          </a:xfrm>
          <a:prstGeom prst="rect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Все сотрудники имеют действующие сертификаты по повышению квалификации в  соответствии с занимаемой должностью  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-108520" y="11401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 panose="020B0602020203020203" pitchFamily="34" charset="-52"/>
              </a:rPr>
              <a:t>КАДРОВЫЙ СОСТАВ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14878" y="1979014"/>
            <a:ext cx="1909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1482556"/>
            <a:ext cx="12128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ШТАТ – 78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221" y="2081619"/>
            <a:ext cx="1788639" cy="15645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095221" y="1513462"/>
            <a:ext cx="177882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ОБУЧЕНИЕ – 14</a:t>
            </a:r>
          </a:p>
          <a:p>
            <a:pPr algn="ctr"/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"/>
          <a:stretch/>
        </p:blipFill>
        <p:spPr>
          <a:xfrm>
            <a:off x="1211830" y="2348346"/>
            <a:ext cx="1913140" cy="115212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083130" y="2549402"/>
            <a:ext cx="29728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 чел. высшее образование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 чел. средне-специальное образование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 чел. среднее образование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Скругленный прямоугольник 34"/>
          <p:cNvSpPr/>
          <p:nvPr/>
        </p:nvSpPr>
        <p:spPr>
          <a:xfrm>
            <a:off x="278236" y="1420209"/>
            <a:ext cx="8685744" cy="576064"/>
          </a:xfrm>
          <a:prstGeom prst="round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bg1"/>
                </a:solidFill>
                <a:cs typeface="Times New Roman" pitchFamily="18" charset="0"/>
              </a:rPr>
              <a:t>На надомном обслуживании состоит </a:t>
            </a:r>
            <a:r>
              <a:rPr lang="ru-RU" b="1" i="1" dirty="0" smtClean="0">
                <a:solidFill>
                  <a:srgbClr val="C00000"/>
                </a:solidFill>
                <a:cs typeface="Times New Roman" pitchFamily="18" charset="0"/>
              </a:rPr>
              <a:t>862 человека</a:t>
            </a:r>
            <a:r>
              <a:rPr lang="ru-RU" b="1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bg1"/>
                </a:solidFill>
                <a:cs typeface="Times New Roman" pitchFamily="18" charset="0"/>
              </a:rPr>
              <a:t>и им оказано </a:t>
            </a:r>
            <a:r>
              <a:rPr lang="ru-RU" b="1" i="1" dirty="0" smtClean="0">
                <a:solidFill>
                  <a:srgbClr val="C00000"/>
                </a:solidFill>
                <a:cs typeface="Times New Roman" pitchFamily="18" charset="0"/>
              </a:rPr>
              <a:t>78 694 </a:t>
            </a:r>
            <a:r>
              <a:rPr lang="ru-RU" b="1" i="1" dirty="0" smtClean="0">
                <a:solidFill>
                  <a:schemeClr val="bg1"/>
                </a:solidFill>
                <a:cs typeface="Times New Roman" pitchFamily="18" charset="0"/>
              </a:rPr>
              <a:t>услуги</a:t>
            </a:r>
            <a:endParaRPr lang="ru-RU" dirty="0">
              <a:solidFill>
                <a:srgbClr val="9A314B"/>
              </a:solidFill>
              <a:cs typeface="Times New Roman" pitchFamily="18" charset="0"/>
            </a:endParaRPr>
          </a:p>
        </p:txBody>
      </p:sp>
      <p:pic>
        <p:nvPicPr>
          <p:cNvPr id="1033" name="Picture 9" descr="C:\Users\20\Desktop\Новая презинтация\Элементы\zorg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7930" y="3325902"/>
            <a:ext cx="504056" cy="504056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683568" y="2637279"/>
            <a:ext cx="3096344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0070C0"/>
                </a:solidFill>
              </a:rPr>
              <a:t>Инвалиды</a:t>
            </a:r>
            <a:r>
              <a:rPr lang="ru-RU" sz="1700" b="1" dirty="0" smtClean="0">
                <a:solidFill>
                  <a:srgbClr val="048E74"/>
                </a:solidFill>
              </a:rPr>
              <a:t>  </a:t>
            </a:r>
            <a:r>
              <a:rPr lang="ru-RU" sz="1700" b="1" dirty="0" smtClean="0">
                <a:solidFill>
                  <a:srgbClr val="9A314B"/>
                </a:solidFill>
              </a:rPr>
              <a:t>671 чел.</a:t>
            </a:r>
            <a:endParaRPr lang="ru-RU" sz="1700" b="1" dirty="0">
              <a:solidFill>
                <a:srgbClr val="9A314B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7564" y="3546382"/>
            <a:ext cx="3168352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0070C0"/>
                </a:solidFill>
              </a:rPr>
              <a:t>Пенсионеры</a:t>
            </a:r>
            <a:r>
              <a:rPr lang="ru-RU" sz="1700" b="1" dirty="0" smtClean="0">
                <a:solidFill>
                  <a:srgbClr val="048E74"/>
                </a:solidFill>
              </a:rPr>
              <a:t>  </a:t>
            </a:r>
            <a:r>
              <a:rPr lang="ru-RU" sz="1700" b="1" dirty="0" smtClean="0">
                <a:solidFill>
                  <a:srgbClr val="9A314B"/>
                </a:solidFill>
              </a:rPr>
              <a:t>191 чел.</a:t>
            </a:r>
            <a:endParaRPr lang="ru-RU" sz="1700" b="1" dirty="0">
              <a:solidFill>
                <a:srgbClr val="9A314B"/>
              </a:solidFill>
            </a:endParaRPr>
          </a:p>
        </p:txBody>
      </p:sp>
      <p:pic>
        <p:nvPicPr>
          <p:cNvPr id="1031" name="Picture 7" descr="\\Южпорт1-пк\папка обмена\опиаип\Антон\Элементы для презентации\54217193-young-woman-social-worker-strolling-with-elder-grey-haired-man-in-wheelchair-flat-style-vector-illus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78235" y="2493263"/>
            <a:ext cx="864096" cy="864096"/>
          </a:xfrm>
          <a:prstGeom prst="rect">
            <a:avLst/>
          </a:prstGeom>
          <a:noFill/>
        </p:spPr>
      </p:pic>
      <p:pic>
        <p:nvPicPr>
          <p:cNvPr id="1032" name="Picture 8" descr="C:\Users\20\Desktop\Новая презинтация\Элементы\Klining-domov-kvartir-i-ofisov.Kliningovaya-kompaniya.png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2734" y="2806654"/>
            <a:ext cx="432048" cy="432048"/>
          </a:xfrm>
          <a:prstGeom prst="rect">
            <a:avLst/>
          </a:prstGeom>
          <a:noFill/>
        </p:spPr>
      </p:pic>
      <p:sp>
        <p:nvSpPr>
          <p:cNvPr id="39" name="Прямоугольник 38"/>
          <p:cNvSpPr/>
          <p:nvPr/>
        </p:nvSpPr>
        <p:spPr>
          <a:xfrm>
            <a:off x="4744378" y="2806654"/>
            <a:ext cx="403244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9A314B"/>
                </a:solidFill>
              </a:rPr>
              <a:t>33 649 </a:t>
            </a:r>
            <a:r>
              <a:rPr lang="ru-RU" sz="1600" b="1" dirty="0" smtClean="0">
                <a:solidFill>
                  <a:srgbClr val="0070C0"/>
                </a:solidFill>
              </a:rPr>
              <a:t>социально-бытовых </a:t>
            </a:r>
            <a:r>
              <a:rPr lang="ru-RU" sz="1600" b="1" dirty="0">
                <a:solidFill>
                  <a:srgbClr val="0070C0"/>
                </a:solidFill>
              </a:rPr>
              <a:t>услуг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4767990" y="3309454"/>
            <a:ext cx="403244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b="1" dirty="0" smtClean="0">
                <a:solidFill>
                  <a:srgbClr val="9A314B"/>
                </a:solidFill>
              </a:rPr>
              <a:t>44 932 </a:t>
            </a:r>
            <a:r>
              <a:rPr lang="ru-RU" sz="1700" b="1" dirty="0" smtClean="0">
                <a:solidFill>
                  <a:srgbClr val="0070C0"/>
                </a:solidFill>
              </a:rPr>
              <a:t>социально-медицинских </a:t>
            </a:r>
            <a:r>
              <a:rPr lang="ru-RU" sz="1700" b="1" dirty="0">
                <a:solidFill>
                  <a:srgbClr val="0070C0"/>
                </a:solidFill>
              </a:rPr>
              <a:t>услуг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11452" y="237881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Оказано:</a:t>
            </a:r>
          </a:p>
        </p:txBody>
      </p:sp>
      <p:pic>
        <p:nvPicPr>
          <p:cNvPr id="22530" name="Picture 2" descr="https://www.pinclipart.com/picdir/big/194-1949677_urged-to-avoid-collision-course-with-judiciary-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2734" y="3870852"/>
            <a:ext cx="362902" cy="377237"/>
          </a:xfrm>
          <a:prstGeom prst="rect">
            <a:avLst/>
          </a:prstGeom>
          <a:noFill/>
        </p:spPr>
      </p:pic>
      <p:sp>
        <p:nvSpPr>
          <p:cNvPr id="37" name="Прямоугольник 36"/>
          <p:cNvSpPr/>
          <p:nvPr/>
        </p:nvSpPr>
        <p:spPr>
          <a:xfrm>
            <a:off x="4767990" y="3843446"/>
            <a:ext cx="41044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b="1" dirty="0" smtClean="0">
                <a:solidFill>
                  <a:srgbClr val="9A314B"/>
                </a:solidFill>
              </a:rPr>
              <a:t>113 </a:t>
            </a:r>
            <a:r>
              <a:rPr lang="ru-RU" sz="1700" b="1" dirty="0" smtClean="0">
                <a:solidFill>
                  <a:srgbClr val="9A31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b="1" dirty="0">
                <a:solidFill>
                  <a:srgbClr val="0070C0"/>
                </a:solidFill>
              </a:rPr>
              <a:t>социально-правовые </a:t>
            </a:r>
            <a:r>
              <a:rPr lang="ru-RU" sz="1700" b="1" dirty="0" smtClean="0">
                <a:solidFill>
                  <a:srgbClr val="0070C0"/>
                </a:solidFill>
              </a:rPr>
              <a:t>услуги</a:t>
            </a:r>
            <a:endParaRPr lang="ru-RU" sz="17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80020" y="5234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 panose="020B0602020203020203" pitchFamily="34" charset="-52"/>
              </a:rPr>
              <a:t>СОЦИАЛЬНОЕ ОБСЛУЖИВАНИЕ НА ДОМУ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96" y="3362906"/>
            <a:ext cx="987574" cy="98757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C:\Users\20\Desktop\Новая презинтация\Элементы\Vendor_Payment_Methods-120x120.png"/>
          <p:cNvPicPr>
            <a:picLocks noChangeAspect="1" noChangeArrowheads="1"/>
          </p:cNvPicPr>
          <p:nvPr/>
        </p:nvPicPr>
        <p:blipFill rotWithShape="1">
          <a:blip r:embed="rId4" cstate="print"/>
          <a:srcRect t="21088" b="20579"/>
          <a:stretch/>
        </p:blipFill>
        <p:spPr bwMode="auto">
          <a:xfrm>
            <a:off x="1331640" y="2363936"/>
            <a:ext cx="1199792" cy="699879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782033" y="3038134"/>
            <a:ext cx="22209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ru-RU" sz="1200" b="1" dirty="0" smtClean="0">
                <a:solidFill>
                  <a:srgbClr val="0070C0"/>
                </a:solidFill>
              </a:rPr>
              <a:t>Электронный социальный  сертификат на продукты питания</a:t>
            </a:r>
            <a:endParaRPr lang="ru-RU" sz="1200" b="1" dirty="0">
              <a:solidFill>
                <a:srgbClr val="0070C0"/>
              </a:solidFill>
            </a:endParaRPr>
          </a:p>
          <a:p>
            <a:pPr marL="0" lvl="1" algn="ctr">
              <a:defRPr/>
            </a:pPr>
            <a:r>
              <a:rPr lang="ru-RU" sz="1200" b="1" dirty="0" smtClean="0">
                <a:solidFill>
                  <a:srgbClr val="9A31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508 чел.</a:t>
            </a:r>
            <a:endParaRPr lang="ru-RU" sz="1200" b="1" dirty="0"/>
          </a:p>
        </p:txBody>
      </p:sp>
      <p:pic>
        <p:nvPicPr>
          <p:cNvPr id="2062" name="Picture 14" descr="C:\Users\20\Desktop\Новая презинтация\Элементы\Types-of-legal-firm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20390" y="2317924"/>
            <a:ext cx="754970" cy="754970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3582343" y="3072894"/>
            <a:ext cx="17809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0070C0"/>
                </a:solidFill>
              </a:rPr>
              <a:t>Консультация </a:t>
            </a:r>
            <a:r>
              <a:rPr lang="ru-RU" sz="1200" b="1" dirty="0" smtClean="0">
                <a:solidFill>
                  <a:srgbClr val="0070C0"/>
                </a:solidFill>
              </a:rPr>
              <a:t>юрисконсульта </a:t>
            </a:r>
            <a:endParaRPr lang="ru-RU" sz="1200" b="1" dirty="0"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ru-RU" sz="1200" b="1" dirty="0" smtClean="0">
                <a:solidFill>
                  <a:srgbClr val="9A314B"/>
                </a:solidFill>
              </a:rPr>
              <a:t>18 </a:t>
            </a:r>
            <a:r>
              <a:rPr lang="ru-RU" sz="1200" b="1" dirty="0">
                <a:solidFill>
                  <a:srgbClr val="9A314B"/>
                </a:solidFill>
              </a:rPr>
              <a:t>чел</a:t>
            </a:r>
            <a:r>
              <a:rPr lang="ru-RU" sz="1200" b="1" dirty="0" smtClean="0">
                <a:solidFill>
                  <a:srgbClr val="9A314B"/>
                </a:solidFill>
              </a:rPr>
              <a:t>.</a:t>
            </a:r>
            <a:endParaRPr lang="ru-RU" sz="12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5677695" y="3968555"/>
            <a:ext cx="3201288" cy="688717"/>
            <a:chOff x="4395605" y="3513592"/>
            <a:chExt cx="3201288" cy="688717"/>
          </a:xfrm>
        </p:grpSpPr>
        <p:pic>
          <p:nvPicPr>
            <p:cNvPr id="2064" name="Picture 1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395605" y="3513592"/>
              <a:ext cx="1483388" cy="688717"/>
            </a:xfrm>
            <a:prstGeom prst="rect">
              <a:avLst/>
            </a:prstGeom>
            <a:noFill/>
          </p:spPr>
        </p:pic>
        <p:sp>
          <p:nvSpPr>
            <p:cNvPr id="30" name="Прямоугольник 29"/>
            <p:cNvSpPr/>
            <p:nvPr/>
          </p:nvSpPr>
          <p:spPr>
            <a:xfrm>
              <a:off x="4644565" y="3555978"/>
              <a:ext cx="295232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ru-RU" sz="1200" b="1" dirty="0">
                  <a:solidFill>
                    <a:srgbClr val="0070C0"/>
                  </a:solidFill>
                </a:rPr>
                <a:t>Подарочные наборы</a:t>
              </a:r>
            </a:p>
            <a:p>
              <a:pPr lvl="1" algn="ctr"/>
              <a:r>
                <a:rPr lang="ru-RU" sz="1200" b="1" dirty="0">
                  <a:solidFill>
                    <a:srgbClr val="0070C0"/>
                  </a:solidFill>
                </a:rPr>
                <a:t>«С заботой о здоровье» </a:t>
              </a:r>
            </a:p>
            <a:p>
              <a:pPr lvl="1" algn="ctr"/>
              <a:r>
                <a:rPr lang="ru-RU" sz="1200" b="1" dirty="0" smtClean="0">
                  <a:solidFill>
                    <a:srgbClr val="9A314B"/>
                  </a:solidFill>
                </a:rPr>
                <a:t>490 чел.</a:t>
              </a:r>
              <a:endParaRPr lang="ru-RU" sz="1200" b="1" dirty="0">
                <a:solidFill>
                  <a:srgbClr val="9A314B"/>
                </a:solidFill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3311723" y="3975956"/>
            <a:ext cx="2401940" cy="660122"/>
            <a:chOff x="1522866" y="4294533"/>
            <a:chExt cx="2401940" cy="660122"/>
          </a:xfrm>
        </p:grpSpPr>
        <p:pic>
          <p:nvPicPr>
            <p:cNvPr id="2056" name="Picture 8" descr="C:\Users\20\Desktop\Новая презинтация\Элементы\ingredients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1522866" y="4294533"/>
              <a:ext cx="648072" cy="648072"/>
            </a:xfrm>
            <a:prstGeom prst="rect">
              <a:avLst/>
            </a:prstGeom>
            <a:noFill/>
          </p:spPr>
        </p:pic>
        <p:sp>
          <p:nvSpPr>
            <p:cNvPr id="39" name="Прямоугольник 38"/>
            <p:cNvSpPr/>
            <p:nvPr/>
          </p:nvSpPr>
          <p:spPr>
            <a:xfrm>
              <a:off x="1958751" y="4308324"/>
              <a:ext cx="196605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0070C0"/>
                  </a:solidFill>
                </a:rPr>
                <a:t>Праздничный продуктовый  набор  </a:t>
              </a:r>
              <a:r>
                <a:rPr lang="ru-RU" sz="1200" b="1" dirty="0" smtClean="0">
                  <a:solidFill>
                    <a:srgbClr val="0070C0"/>
                  </a:solidFill>
                </a:rPr>
                <a:t>   </a:t>
              </a:r>
            </a:p>
            <a:p>
              <a:pPr algn="ctr"/>
              <a:r>
                <a:rPr lang="ru-RU" sz="1200" b="1" dirty="0" smtClean="0">
                  <a:solidFill>
                    <a:srgbClr val="9A314B"/>
                  </a:solidFill>
                </a:rPr>
                <a:t>63 чел.</a:t>
              </a:r>
              <a:endParaRPr lang="ru-RU" sz="1200" b="1" dirty="0">
                <a:solidFill>
                  <a:srgbClr val="9A314B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679096" y="3987538"/>
            <a:ext cx="2350410" cy="668605"/>
            <a:chOff x="1567447" y="3543765"/>
            <a:chExt cx="2350410" cy="668605"/>
          </a:xfrm>
        </p:grpSpPr>
        <p:pic>
          <p:nvPicPr>
            <p:cNvPr id="2054" name="Picture 6" descr="C:\Users\20\Desktop\Новая презинтация\Элементы\boot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989323" y="3568186"/>
              <a:ext cx="288032" cy="288032"/>
            </a:xfrm>
            <a:prstGeom prst="rect">
              <a:avLst/>
            </a:prstGeom>
            <a:noFill/>
          </p:spPr>
        </p:pic>
        <p:pic>
          <p:nvPicPr>
            <p:cNvPr id="2055" name="Picture 7" descr="C:\Users\20\Desktop\Новая презинтация\Элементы\3-1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567447" y="3543765"/>
              <a:ext cx="360040" cy="360040"/>
            </a:xfrm>
            <a:prstGeom prst="rect">
              <a:avLst/>
            </a:prstGeom>
            <a:noFill/>
          </p:spPr>
        </p:pic>
        <p:sp>
          <p:nvSpPr>
            <p:cNvPr id="38" name="Прямоугольник 37"/>
            <p:cNvSpPr/>
            <p:nvPr/>
          </p:nvSpPr>
          <p:spPr>
            <a:xfrm>
              <a:off x="2239835" y="3625386"/>
              <a:ext cx="167802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0070C0"/>
                  </a:solidFill>
                </a:rPr>
                <a:t>Вещевая помощь  </a:t>
              </a:r>
            </a:p>
            <a:p>
              <a:pPr algn="ctr"/>
              <a:r>
                <a:rPr lang="ru-RU" sz="1200" b="1" dirty="0" smtClean="0">
                  <a:solidFill>
                    <a:srgbClr val="9A314B"/>
                  </a:solidFill>
                </a:rPr>
                <a:t>26 </a:t>
              </a:r>
              <a:r>
                <a:rPr lang="ru-RU" sz="1200" b="1" dirty="0">
                  <a:solidFill>
                    <a:srgbClr val="9A314B"/>
                  </a:solidFill>
                </a:rPr>
                <a:t>чел. </a:t>
              </a:r>
            </a:p>
          </p:txBody>
        </p:sp>
        <p:pic>
          <p:nvPicPr>
            <p:cNvPr id="2069" name="Picture 21" descr="C:\Users\20\Desktop\Новая презинтация\Элементы\189610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flipH="1">
              <a:off x="1621627" y="3869139"/>
              <a:ext cx="324000" cy="324000"/>
            </a:xfrm>
            <a:prstGeom prst="rect">
              <a:avLst/>
            </a:prstGeom>
            <a:noFill/>
          </p:spPr>
        </p:pic>
        <p:pic>
          <p:nvPicPr>
            <p:cNvPr id="2070" name="Picture 22" descr="C:\Users\20\Desktop\Новая презинтация\Элементы\clothes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007857" y="3888370"/>
              <a:ext cx="324000" cy="324000"/>
            </a:xfrm>
            <a:prstGeom prst="rect">
              <a:avLst/>
            </a:prstGeom>
            <a:noFill/>
          </p:spPr>
        </p:pic>
      </p:grpSp>
      <p:pic>
        <p:nvPicPr>
          <p:cNvPr id="2073" name="Picture 25" descr="C:\Users\20\Desktop\Новая презинтация\Элементы\Credit-Card.png"/>
          <p:cNvPicPr>
            <a:picLocks noChangeAspect="1" noChangeArrowheads="1"/>
          </p:cNvPicPr>
          <p:nvPr/>
        </p:nvPicPr>
        <p:blipFill rotWithShape="1">
          <a:blip r:embed="rId12" cstate="print"/>
          <a:srcRect t="20604" b="16896"/>
          <a:stretch/>
        </p:blipFill>
        <p:spPr bwMode="auto">
          <a:xfrm>
            <a:off x="6579356" y="2358310"/>
            <a:ext cx="1078717" cy="674198"/>
          </a:xfrm>
          <a:prstGeom prst="rect">
            <a:avLst/>
          </a:prstGeom>
          <a:noFill/>
        </p:spPr>
      </p:pic>
      <p:sp>
        <p:nvSpPr>
          <p:cNvPr id="47" name="Прямоугольник 46"/>
          <p:cNvSpPr/>
          <p:nvPr/>
        </p:nvSpPr>
        <p:spPr>
          <a:xfrm>
            <a:off x="5404371" y="3072894"/>
            <a:ext cx="32957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ru-RU" sz="1200" b="1" dirty="0" smtClean="0">
                <a:solidFill>
                  <a:srgbClr val="0070C0"/>
                </a:solidFill>
              </a:rPr>
              <a:t>Электронный сертификат  </a:t>
            </a:r>
            <a:r>
              <a:rPr lang="ru-RU" sz="1200" b="1" dirty="0">
                <a:solidFill>
                  <a:srgbClr val="0070C0"/>
                </a:solidFill>
              </a:rPr>
              <a:t>на товары длительного пользования  </a:t>
            </a:r>
            <a:r>
              <a:rPr lang="ru-RU" sz="1200" b="1" dirty="0" smtClean="0">
                <a:solidFill>
                  <a:srgbClr val="9A314B"/>
                </a:solidFill>
              </a:rPr>
              <a:t>63 </a:t>
            </a:r>
            <a:r>
              <a:rPr lang="ru-RU" sz="1200" b="1" dirty="0">
                <a:solidFill>
                  <a:srgbClr val="9A314B"/>
                </a:solidFill>
              </a:rPr>
              <a:t>чел. 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331640" y="1421154"/>
            <a:ext cx="6792620" cy="455172"/>
          </a:xfrm>
          <a:prstGeom prst="round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dirty="0">
              <a:solidFill>
                <a:schemeClr val="bg1"/>
              </a:solidFill>
              <a:cs typeface="Times New Roman" pitchFamily="18" charset="0"/>
            </a:endParaRPr>
          </a:p>
          <a:p>
            <a:pPr algn="ctr"/>
            <a:r>
              <a:rPr lang="ru-RU" sz="1600" b="1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1400" b="1" i="1" dirty="0">
                <a:solidFill>
                  <a:schemeClr val="bg1"/>
                </a:solidFill>
                <a:cs typeface="Times New Roman" pitchFamily="18" charset="0"/>
              </a:rPr>
              <a:t>За адресной социальной помощью обратилось  </a:t>
            </a:r>
            <a:r>
              <a:rPr lang="ru-RU" sz="1400" b="1" i="1" dirty="0" smtClean="0">
                <a:solidFill>
                  <a:srgbClr val="9A314B"/>
                </a:solidFill>
                <a:cs typeface="Times New Roman" pitchFamily="18" charset="0"/>
              </a:rPr>
              <a:t>913 </a:t>
            </a:r>
            <a:r>
              <a:rPr lang="ru-RU" sz="1400" b="1" i="1" dirty="0" smtClean="0">
                <a:solidFill>
                  <a:schemeClr val="bg1"/>
                </a:solidFill>
                <a:cs typeface="Times New Roman" pitchFamily="18" charset="0"/>
              </a:rPr>
              <a:t>человек,  оказано </a:t>
            </a:r>
            <a:r>
              <a:rPr lang="ru-RU" sz="1400" b="1" i="1" dirty="0" smtClean="0">
                <a:solidFill>
                  <a:srgbClr val="9A314B"/>
                </a:solidFill>
                <a:cs typeface="Times New Roman" pitchFamily="18" charset="0"/>
              </a:rPr>
              <a:t>1 168 </a:t>
            </a:r>
            <a:r>
              <a:rPr lang="ru-RU" sz="1400" b="1" i="1" dirty="0" smtClean="0">
                <a:solidFill>
                  <a:schemeClr val="bg1"/>
                </a:solidFill>
                <a:cs typeface="Times New Roman" pitchFamily="18" charset="0"/>
              </a:rPr>
              <a:t>услуг</a:t>
            </a:r>
            <a:endParaRPr lang="ru-RU" sz="1400" b="1" i="1" dirty="0">
              <a:solidFill>
                <a:schemeClr val="bg1"/>
              </a:solidFill>
              <a:cs typeface="Times New Roman" pitchFamily="18" charset="0"/>
            </a:endParaRPr>
          </a:p>
          <a:p>
            <a:pPr algn="ctr"/>
            <a:r>
              <a:rPr lang="ru-RU" sz="1400" b="1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41512" y="6828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 panose="020B0602020203020203" pitchFamily="34" charset="-52"/>
              </a:rPr>
              <a:t>СРОЧНОЕ СОЦИАЛЬНОЕ ОБСЛУЖИВАНИЕ</a:t>
            </a:r>
          </a:p>
        </p:txBody>
      </p:sp>
    </p:spTree>
    <p:extLst>
      <p:ext uri="{BB962C8B-B14F-4D97-AF65-F5344CB8AC3E}">
        <p14:creationId xmlns:p14="http://schemas.microsoft.com/office/powerpoint/2010/main" val="2238541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934444"/>
            <a:ext cx="1708919" cy="111329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83997" y="1438326"/>
            <a:ext cx="6940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u="sng" dirty="0">
                <a:solidFill>
                  <a:srgbClr val="0070C0"/>
                </a:solidFill>
              </a:rPr>
              <a:t>В каждом районе Москвы </a:t>
            </a:r>
            <a:r>
              <a:rPr lang="ru-RU" sz="1400" b="1" u="sng" dirty="0" smtClean="0">
                <a:solidFill>
                  <a:srgbClr val="0070C0"/>
                </a:solidFill>
              </a:rPr>
              <a:t>организован полезный </a:t>
            </a:r>
            <a:r>
              <a:rPr lang="ru-RU" sz="1400" b="1" u="sng" dirty="0">
                <a:solidFill>
                  <a:srgbClr val="0070C0"/>
                </a:solidFill>
              </a:rPr>
              <a:t>и бесплатный досуг </a:t>
            </a:r>
            <a:endParaRPr lang="ru-RU" sz="1400" b="1" u="sng" dirty="0" smtClean="0">
              <a:solidFill>
                <a:srgbClr val="0070C0"/>
              </a:solidFill>
            </a:endParaRPr>
          </a:p>
          <a:p>
            <a:pPr algn="r"/>
            <a:r>
              <a:rPr lang="ru-RU" sz="1400" b="1" u="sng" dirty="0" smtClean="0">
                <a:solidFill>
                  <a:srgbClr val="0070C0"/>
                </a:solidFill>
              </a:rPr>
              <a:t>для </a:t>
            </a:r>
            <a:r>
              <a:rPr lang="ru-RU" sz="1400" b="1" u="sng" dirty="0">
                <a:solidFill>
                  <a:srgbClr val="0070C0"/>
                </a:solidFill>
              </a:rPr>
              <a:t>москвичей старшего поколения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81649" y="2696354"/>
            <a:ext cx="779752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0070C0"/>
                </a:solidFill>
              </a:rPr>
              <a:t>Образование –  английский язык, немецкий язык, испанский язык, итальянский язык; осваиваем мобильные устройства, курсы компьютерной грамотности; краеведение и пешие прогулки; психологические тренинги; основы духовной культуры; интеллектуальные игры; история искусств</a:t>
            </a:r>
            <a:endParaRPr lang="ru-RU" sz="1100" b="1" dirty="0">
              <a:solidFill>
                <a:srgbClr val="00B0F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15618" y="3934413"/>
            <a:ext cx="75129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0070C0"/>
                </a:solidFill>
              </a:rPr>
              <a:t>Т</a:t>
            </a:r>
            <a:r>
              <a:rPr lang="ru-RU" sz="1100" b="1" dirty="0" smtClean="0">
                <a:solidFill>
                  <a:srgbClr val="0070C0"/>
                </a:solidFill>
              </a:rPr>
              <a:t>анцевальные </a:t>
            </a:r>
            <a:r>
              <a:rPr lang="ru-RU" sz="1100" b="1" dirty="0">
                <a:solidFill>
                  <a:srgbClr val="0070C0"/>
                </a:solidFill>
              </a:rPr>
              <a:t>программы </a:t>
            </a:r>
            <a:r>
              <a:rPr lang="ru-RU" sz="1100" b="1" dirty="0" smtClean="0">
                <a:solidFill>
                  <a:srgbClr val="0070C0"/>
                </a:solidFill>
              </a:rPr>
              <a:t>- </a:t>
            </a:r>
            <a:r>
              <a:rPr lang="ru-RU" sz="1100" b="1" dirty="0" err="1" smtClean="0">
                <a:solidFill>
                  <a:srgbClr val="0070C0"/>
                </a:solidFill>
              </a:rPr>
              <a:t>зумба</a:t>
            </a:r>
            <a:r>
              <a:rPr lang="ru-RU" sz="1100" b="1" dirty="0" smtClean="0">
                <a:solidFill>
                  <a:srgbClr val="0070C0"/>
                </a:solidFill>
              </a:rPr>
              <a:t>; латиноамериканские танцы</a:t>
            </a:r>
            <a:endParaRPr lang="ru-RU" sz="1100" b="1" dirty="0">
              <a:solidFill>
                <a:srgbClr val="0070C0"/>
              </a:solidFill>
            </a:endParaRPr>
          </a:p>
        </p:txBody>
      </p:sp>
      <p:pic>
        <p:nvPicPr>
          <p:cNvPr id="24" name="Picture 7" descr="C:\Users\20\Desktop\Новая презинтация\Элементы\spor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207" y="3380590"/>
            <a:ext cx="514466" cy="385849"/>
          </a:xfrm>
          <a:prstGeom prst="rect">
            <a:avLst/>
          </a:prstGeom>
          <a:noFill/>
        </p:spPr>
      </p:pic>
      <p:pic>
        <p:nvPicPr>
          <p:cNvPr id="27" name="Picture 5" descr="C:\Users\20\Desktop\Новая презинтация\Элементы\unnamed (2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993" y="2725199"/>
            <a:ext cx="529111" cy="529111"/>
          </a:xfrm>
          <a:prstGeom prst="rect">
            <a:avLst/>
          </a:prstGeom>
          <a:noFill/>
        </p:spPr>
      </p:pic>
      <p:pic>
        <p:nvPicPr>
          <p:cNvPr id="38" name="Picture 10" descr="C:\Users\20\Desktop\Новая презинтация\Элементы\dancer-768x76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5266" y="3864663"/>
            <a:ext cx="419630" cy="419630"/>
          </a:xfrm>
          <a:prstGeom prst="rect">
            <a:avLst/>
          </a:prstGeom>
          <a:noFill/>
        </p:spPr>
      </p:pic>
      <p:pic>
        <p:nvPicPr>
          <p:cNvPr id="39" name="Picture 6" descr="C:\Users\20\Desktop\Новая презинтация\Элементы\87_8524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1621" y="4432933"/>
            <a:ext cx="487052" cy="487052"/>
          </a:xfrm>
          <a:prstGeom prst="rect">
            <a:avLst/>
          </a:prstGeom>
          <a:noFill/>
        </p:spPr>
      </p:pic>
      <p:sp>
        <p:nvSpPr>
          <p:cNvPr id="40" name="Скругленный прямоугольник 39"/>
          <p:cNvSpPr/>
          <p:nvPr/>
        </p:nvSpPr>
        <p:spPr>
          <a:xfrm>
            <a:off x="1835696" y="1118907"/>
            <a:ext cx="5688632" cy="285615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bg1"/>
                </a:solidFill>
                <a:cs typeface="Times New Roman" pitchFamily="18" charset="0"/>
              </a:rPr>
              <a:t>Проект «Московское долголетие»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33772" y="2883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 panose="020B0602020203020203" pitchFamily="34" charset="-52"/>
              </a:rPr>
              <a:t>СОЦИАЛЬНЫЕ КОММУНИКАЦИИ И АКТИВНОЕ ДОЛГОЛЕТИЕ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15617" y="3381028"/>
            <a:ext cx="772958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rgbClr val="0070C0"/>
                </a:solidFill>
              </a:rPr>
              <a:t>Программы </a:t>
            </a:r>
            <a:r>
              <a:rPr lang="ru-RU" sz="1100" b="1" dirty="0">
                <a:solidFill>
                  <a:srgbClr val="0070C0"/>
                </a:solidFill>
              </a:rPr>
              <a:t>физической активности - </a:t>
            </a:r>
            <a:r>
              <a:rPr lang="ru-RU" sz="1100" b="1" dirty="0" smtClean="0">
                <a:solidFill>
                  <a:srgbClr val="0070C0"/>
                </a:solidFill>
              </a:rPr>
              <a:t>гимнастика</a:t>
            </a:r>
            <a:r>
              <a:rPr lang="ru-RU" sz="1100" b="1" dirty="0">
                <a:solidFill>
                  <a:srgbClr val="0070C0"/>
                </a:solidFill>
              </a:rPr>
              <a:t>; </a:t>
            </a:r>
            <a:r>
              <a:rPr lang="ru-RU" sz="1100" b="1" dirty="0" smtClean="0">
                <a:solidFill>
                  <a:srgbClr val="0070C0"/>
                </a:solidFill>
              </a:rPr>
              <a:t>здоровая </a:t>
            </a:r>
            <a:r>
              <a:rPr lang="ru-RU" sz="1100" b="1" dirty="0">
                <a:solidFill>
                  <a:srgbClr val="0070C0"/>
                </a:solidFill>
              </a:rPr>
              <a:t>спина; </a:t>
            </a:r>
            <a:r>
              <a:rPr lang="ru-RU" sz="1100" b="1" dirty="0" smtClean="0">
                <a:solidFill>
                  <a:srgbClr val="0070C0"/>
                </a:solidFill>
              </a:rPr>
              <a:t>ЛФК; дыхательная </a:t>
            </a:r>
            <a:r>
              <a:rPr lang="ru-RU" sz="1100" b="1" dirty="0">
                <a:solidFill>
                  <a:srgbClr val="0070C0"/>
                </a:solidFill>
              </a:rPr>
              <a:t>гимнастика; </a:t>
            </a:r>
            <a:r>
              <a:rPr lang="ru-RU" sz="1100" b="1" dirty="0" smtClean="0">
                <a:solidFill>
                  <a:srgbClr val="0070C0"/>
                </a:solidFill>
              </a:rPr>
              <a:t>суставная </a:t>
            </a:r>
            <a:r>
              <a:rPr lang="ru-RU" sz="1100" b="1" dirty="0">
                <a:solidFill>
                  <a:srgbClr val="0070C0"/>
                </a:solidFill>
              </a:rPr>
              <a:t>гимнастика; ОФП; </a:t>
            </a:r>
            <a:r>
              <a:rPr lang="ru-RU" sz="1100" b="1" dirty="0" smtClean="0">
                <a:solidFill>
                  <a:srgbClr val="0070C0"/>
                </a:solidFill>
              </a:rPr>
              <a:t>йога</a:t>
            </a:r>
            <a:r>
              <a:rPr lang="ru-RU" sz="1100" b="1" dirty="0">
                <a:solidFill>
                  <a:srgbClr val="0070C0"/>
                </a:solidFill>
              </a:rPr>
              <a:t>; </a:t>
            </a:r>
            <a:r>
              <a:rPr lang="ru-RU" sz="1100" b="1" dirty="0" smtClean="0">
                <a:solidFill>
                  <a:srgbClr val="0070C0"/>
                </a:solidFill>
              </a:rPr>
              <a:t>ушу; тренажеры; бадминтон; настольный теннис</a:t>
            </a:r>
            <a:endParaRPr lang="ru-RU" sz="11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15618" y="4431568"/>
            <a:ext cx="76896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rgbClr val="0070C0"/>
                </a:solidFill>
              </a:rPr>
              <a:t>Творчество – различные техники рисования, ИЗО; вязание на спицах и крючком; лоскутное шитье; </a:t>
            </a:r>
            <a:r>
              <a:rPr lang="ru-RU" sz="1100" b="1" dirty="0" err="1" smtClean="0">
                <a:solidFill>
                  <a:srgbClr val="0070C0"/>
                </a:solidFill>
              </a:rPr>
              <a:t>декупаж</a:t>
            </a:r>
            <a:r>
              <a:rPr lang="ru-RU" sz="1100" b="1" dirty="0" smtClean="0">
                <a:solidFill>
                  <a:srgbClr val="0070C0"/>
                </a:solidFill>
              </a:rPr>
              <a:t>; хоровое пение; изготовление подарков своими руками; московский театрал</a:t>
            </a:r>
            <a:endParaRPr lang="ru-RU" sz="1100" b="1" dirty="0">
              <a:solidFill>
                <a:srgbClr val="0070C0"/>
              </a:solidFill>
            </a:endParaRPr>
          </a:p>
        </p:txBody>
      </p:sp>
      <p:pic>
        <p:nvPicPr>
          <p:cNvPr id="30" name="Picture 2" descr="http://school2126.ru/sites/default/files/field/image/ddd.jpg"/>
          <p:cNvPicPr>
            <a:picLocks noChangeAspect="1" noChangeArrowheads="1"/>
          </p:cNvPicPr>
          <p:nvPr/>
        </p:nvPicPr>
        <p:blipFill rotWithShape="1">
          <a:blip r:embed="rId9" cstate="print"/>
          <a:srcRect l="16874" r="18620" b="13274"/>
          <a:stretch/>
        </p:blipFill>
        <p:spPr bwMode="auto">
          <a:xfrm>
            <a:off x="8172401" y="1050454"/>
            <a:ext cx="867692" cy="855490"/>
          </a:xfrm>
          <a:prstGeom prst="rect">
            <a:avLst/>
          </a:prstGeom>
          <a:noFill/>
        </p:spPr>
      </p:pic>
      <p:sp>
        <p:nvSpPr>
          <p:cNvPr id="16" name="Скругленный прямоугольник 15"/>
          <p:cNvSpPr/>
          <p:nvPr/>
        </p:nvSpPr>
        <p:spPr>
          <a:xfrm>
            <a:off x="668549" y="1968074"/>
            <a:ext cx="7683460" cy="235696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i="1" dirty="0">
              <a:solidFill>
                <a:schemeClr val="bg1"/>
              </a:solidFill>
              <a:cs typeface="Times New Roman" pitchFamily="18" charset="0"/>
            </a:endParaRPr>
          </a:p>
          <a:p>
            <a:pPr algn="ctr"/>
            <a:r>
              <a:rPr lang="ru-RU" sz="1200" b="1" i="1" dirty="0">
                <a:solidFill>
                  <a:schemeClr val="bg1"/>
                </a:solidFill>
                <a:cs typeface="Times New Roman" pitchFamily="18" charset="0"/>
              </a:rPr>
              <a:t>В рамках проекта </a:t>
            </a:r>
            <a:r>
              <a:rPr lang="ru-RU" sz="1200" b="1" i="1" dirty="0" smtClean="0">
                <a:solidFill>
                  <a:schemeClr val="bg1"/>
                </a:solidFill>
                <a:cs typeface="Times New Roman" pitchFamily="18" charset="0"/>
              </a:rPr>
              <a:t>приняли </a:t>
            </a:r>
            <a:r>
              <a:rPr lang="ru-RU" sz="1200" b="1" i="1" dirty="0">
                <a:solidFill>
                  <a:schemeClr val="bg1"/>
                </a:solidFill>
                <a:cs typeface="Times New Roman" pitchFamily="18" charset="0"/>
              </a:rPr>
              <a:t>участие по различным </a:t>
            </a:r>
            <a:r>
              <a:rPr lang="ru-RU" sz="1200" b="1" i="1" dirty="0" smtClean="0">
                <a:solidFill>
                  <a:schemeClr val="bg1"/>
                </a:solidFill>
                <a:cs typeface="Times New Roman" pitchFamily="18" charset="0"/>
              </a:rPr>
              <a:t>видам </a:t>
            </a:r>
            <a:r>
              <a:rPr lang="ru-RU" sz="1200" b="1" i="1" dirty="0">
                <a:solidFill>
                  <a:schemeClr val="bg1"/>
                </a:solidFill>
                <a:cs typeface="Times New Roman" pitchFamily="18" charset="0"/>
              </a:rPr>
              <a:t>активностей  </a:t>
            </a:r>
            <a:r>
              <a:rPr lang="ru-RU" sz="1200" b="1" i="1" dirty="0" smtClean="0">
                <a:solidFill>
                  <a:schemeClr val="bg1"/>
                </a:solidFill>
                <a:cs typeface="Times New Roman" pitchFamily="18" charset="0"/>
              </a:rPr>
              <a:t>более  </a:t>
            </a:r>
            <a:r>
              <a:rPr lang="ru-RU" sz="1200" b="1" i="1" dirty="0" smtClean="0">
                <a:solidFill>
                  <a:srgbClr val="9A314B"/>
                </a:solidFill>
                <a:cs typeface="Times New Roman" pitchFamily="18" charset="0"/>
              </a:rPr>
              <a:t>2 157 </a:t>
            </a:r>
            <a:r>
              <a:rPr lang="ru-RU" sz="1200" b="1" i="1" dirty="0" smtClean="0">
                <a:solidFill>
                  <a:schemeClr val="bg1"/>
                </a:solidFill>
                <a:cs typeface="Times New Roman" pitchFamily="18" charset="0"/>
              </a:rPr>
              <a:t>уникальных  </a:t>
            </a:r>
            <a:r>
              <a:rPr lang="ru-RU" sz="1200" b="1" i="1" dirty="0">
                <a:solidFill>
                  <a:schemeClr val="bg1"/>
                </a:solidFill>
                <a:cs typeface="Times New Roman" pitchFamily="18" charset="0"/>
              </a:rPr>
              <a:t>ч</a:t>
            </a:r>
            <a:r>
              <a:rPr lang="ru-RU" sz="1200" b="1" i="1" dirty="0" smtClean="0">
                <a:solidFill>
                  <a:schemeClr val="bg1"/>
                </a:solidFill>
                <a:cs typeface="Times New Roman" pitchFamily="18" charset="0"/>
              </a:rPr>
              <a:t>еловек</a:t>
            </a:r>
            <a:endParaRPr lang="ru-RU" sz="1200" b="1" i="1" dirty="0">
              <a:solidFill>
                <a:srgbClr val="00B05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ru-RU" sz="1600" i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1695" y="2343780"/>
            <a:ext cx="8443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33CC"/>
                </a:solidFill>
              </a:rPr>
              <a:t>140 групп: 23 на свежем воздухе, 22 онлайн, 95 на площадках поставщика</a:t>
            </a:r>
            <a:endParaRPr lang="ru-RU" sz="14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252682" y="43934"/>
            <a:ext cx="6386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464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 panose="020B0602020203020203" pitchFamily="34" charset="-52"/>
              </a:rPr>
              <a:t>ЦЕНТР  МОСКОВСКОГО  ДОЛГОЛЕТИЯ  «ОТРАДНОЕ»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e Bold" panose="020B0602020203020203" pitchFamily="34" charset="-52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51920" y="2426240"/>
            <a:ext cx="2016223" cy="1233703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+mj-lt"/>
              </a:rPr>
              <a:t>В Центре открыто </a:t>
            </a:r>
            <a:r>
              <a:rPr lang="ru-RU" sz="1400" b="1" dirty="0" smtClean="0">
                <a:latin typeface="+mj-lt"/>
              </a:rPr>
              <a:t>  </a:t>
            </a:r>
          </a:p>
          <a:p>
            <a:pPr algn="ctr"/>
            <a:r>
              <a:rPr lang="ru-RU" sz="1400" b="1" dirty="0" smtClean="0">
                <a:solidFill>
                  <a:srgbClr val="B3110D"/>
                </a:solidFill>
                <a:latin typeface="+mj-lt"/>
              </a:rPr>
              <a:t>78</a:t>
            </a:r>
            <a:r>
              <a:rPr lang="ru-RU" sz="1400" b="1" dirty="0" smtClean="0">
                <a:latin typeface="+mj-lt"/>
              </a:rPr>
              <a:t>  само</a:t>
            </a:r>
            <a:r>
              <a:rPr lang="ru-RU" sz="1400" b="1" dirty="0" smtClean="0">
                <a:latin typeface="+mj-lt"/>
                <a:ea typeface="Times New Roman" panose="02020603050405020304" pitchFamily="18" charset="0"/>
              </a:rPr>
              <a:t>организованных клубных объединений</a:t>
            </a:r>
            <a:endParaRPr lang="ru-RU" sz="1400" b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944" y="2461763"/>
            <a:ext cx="1632576" cy="12244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783" y="2445320"/>
            <a:ext cx="2651787" cy="12377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918" y="1137435"/>
            <a:ext cx="1628800" cy="119848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784" y="1137435"/>
            <a:ext cx="2651787" cy="11933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783" y="3795886"/>
            <a:ext cx="2651787" cy="119330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675" y="1137605"/>
            <a:ext cx="1605175" cy="118981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944" y="3820538"/>
            <a:ext cx="1653098" cy="118598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512" y="3805904"/>
            <a:ext cx="1628800" cy="118998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21180" y="2178550"/>
            <a:ext cx="4536504" cy="3308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sz="1550" b="1" dirty="0"/>
              <a:t>        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51720" y="1143628"/>
            <a:ext cx="5807104" cy="511684"/>
          </a:xfrm>
          <a:prstGeom prst="round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Социальное сопровождение УВОВ, ИВОВ, ветеранов ВОВ,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а также граждан категории «группа </a:t>
            </a:r>
            <a:r>
              <a:rPr lang="ru-RU" sz="1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риска»</a:t>
            </a:r>
            <a:endParaRPr lang="ru-RU" sz="1400" b="1" i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037" y="3753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 panose="020B0602020203020203" pitchFamily="34" charset="-52"/>
              </a:rPr>
              <a:t>СОЦИАЛЬНОЕ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 panose="020B0602020203020203" pitchFamily="34" charset="-52"/>
              </a:rPr>
              <a:t>СОПРОВОЖДЕНИЕ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e Bold" panose="020B0602020203020203" pitchFamily="34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47984" y="1922655"/>
            <a:ext cx="62244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70C0"/>
                </a:solidFill>
                <a:cs typeface="Times New Roman" panose="02020603050405020304" pitchFamily="18" charset="0"/>
              </a:rPr>
              <a:t>Граждане, относящиеся к категории «группа </a:t>
            </a:r>
            <a:r>
              <a:rPr lang="ru-RU" sz="16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риска»  </a:t>
            </a:r>
            <a:r>
              <a:rPr lang="ru-RU" sz="1600" b="1" i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1 707</a:t>
            </a:r>
            <a:r>
              <a:rPr lang="ru-RU" sz="1600" b="1" i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человек</a:t>
            </a:r>
            <a:endParaRPr lang="ru-RU" sz="1600" b="1" i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297526" y="3664338"/>
            <a:ext cx="3635112" cy="924591"/>
            <a:chOff x="2887997" y="2948925"/>
            <a:chExt cx="3635112" cy="924591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7997" y="2948925"/>
              <a:ext cx="1078177" cy="906527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3786805" y="3534962"/>
              <a:ext cx="273630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600" b="1" dirty="0" smtClean="0">
                  <a:solidFill>
                    <a:srgbClr val="0070C0"/>
                  </a:solidFill>
                  <a:cs typeface="Times New Roman" panose="02020603050405020304" pitchFamily="18" charset="0"/>
                </a:rPr>
                <a:t>Кураторы  </a:t>
              </a:r>
              <a:r>
                <a:rPr lang="ru-RU" sz="1600" b="1" i="1" dirty="0" smtClean="0">
                  <a:solidFill>
                    <a:srgbClr val="C00000"/>
                  </a:solidFill>
                  <a:cs typeface="Times New Roman" panose="02020603050405020304" pitchFamily="18" charset="0"/>
                </a:rPr>
                <a:t>11</a:t>
              </a:r>
              <a:r>
                <a:rPr lang="ru-RU" sz="1600" b="1" i="1" dirty="0" smtClean="0">
                  <a:solidFill>
                    <a:srgbClr val="0070C0"/>
                  </a:solidFill>
                  <a:cs typeface="Times New Roman" panose="02020603050405020304" pitchFamily="18" charset="0"/>
                </a:rPr>
                <a:t>  сотрудников </a:t>
              </a:r>
              <a:endParaRPr lang="ru-RU" sz="1600" b="1" i="1" dirty="0">
                <a:solidFill>
                  <a:srgbClr val="0070C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985545" y="4117601"/>
            <a:ext cx="6114847" cy="820087"/>
            <a:chOff x="2679225" y="3861846"/>
            <a:chExt cx="6114847" cy="820087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2679225" y="4343379"/>
              <a:ext cx="567037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600" b="1" dirty="0">
                  <a:solidFill>
                    <a:srgbClr val="0070C0"/>
                  </a:solidFill>
                  <a:cs typeface="Times New Roman" panose="02020603050405020304" pitchFamily="18" charset="0"/>
                </a:rPr>
                <a:t>Еженедельный  телефонный </a:t>
              </a:r>
              <a:r>
                <a:rPr lang="ru-RU" sz="1600" b="1" dirty="0" smtClean="0">
                  <a:solidFill>
                    <a:srgbClr val="0070C0"/>
                  </a:solidFill>
                  <a:cs typeface="Times New Roman" panose="02020603050405020304" pitchFamily="18" charset="0"/>
                </a:rPr>
                <a:t>опрос  </a:t>
              </a:r>
              <a:r>
                <a:rPr lang="ru-RU" sz="1600" b="1" i="1" dirty="0" smtClean="0">
                  <a:solidFill>
                    <a:srgbClr val="C00000"/>
                  </a:solidFill>
                  <a:cs typeface="Times New Roman" panose="02020603050405020304" pitchFamily="18" charset="0"/>
                </a:rPr>
                <a:t>11 010 </a:t>
              </a:r>
              <a:r>
                <a:rPr lang="ru-RU" sz="1600" b="1" i="1" dirty="0" smtClean="0">
                  <a:solidFill>
                    <a:srgbClr val="0070C0"/>
                  </a:solidFill>
                  <a:cs typeface="Times New Roman" panose="02020603050405020304" pitchFamily="18" charset="0"/>
                </a:rPr>
                <a:t>звонка за год</a:t>
              </a:r>
              <a:endParaRPr lang="ru-RU" sz="1600" b="1" i="1" dirty="0">
                <a:solidFill>
                  <a:srgbClr val="0070C0"/>
                </a:solidFill>
                <a:cs typeface="Times New Roman" panose="02020603050405020304" pitchFamily="18" charset="0"/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6000" y="3861846"/>
              <a:ext cx="648072" cy="752195"/>
            </a:xfrm>
            <a:prstGeom prst="rect">
              <a:avLst/>
            </a:prstGeom>
          </p:spPr>
        </p:pic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60" y="1536555"/>
            <a:ext cx="1419622" cy="141962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213271" y="2382086"/>
            <a:ext cx="496855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В районе </a:t>
            </a:r>
            <a:r>
              <a:rPr lang="ru-RU" sz="13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Отрадное</a:t>
            </a:r>
            <a:r>
              <a:rPr lang="ru-RU" sz="13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sz="13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проживает </a:t>
            </a:r>
            <a:r>
              <a:rPr lang="ru-RU" sz="13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367</a:t>
            </a:r>
            <a:r>
              <a:rPr lang="ru-RU" sz="13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sz="13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ветеранов </a:t>
            </a:r>
            <a:r>
              <a:rPr lang="ru-RU" sz="13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ВОВ:</a:t>
            </a:r>
          </a:p>
          <a:p>
            <a:pPr marL="2778125">
              <a:defRPr/>
            </a:pPr>
            <a:r>
              <a:rPr lang="ru-RU" sz="13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участников </a:t>
            </a:r>
            <a:r>
              <a:rPr lang="ru-RU" sz="1300" b="1" dirty="0">
                <a:solidFill>
                  <a:srgbClr val="0070C0"/>
                </a:solidFill>
                <a:cs typeface="Times New Roman" panose="02020603050405020304" pitchFamily="18" charset="0"/>
              </a:rPr>
              <a:t>ВОВ – </a:t>
            </a:r>
            <a:r>
              <a:rPr lang="ru-RU" sz="13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13 </a:t>
            </a:r>
            <a:endParaRPr lang="ru-RU" sz="13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marL="2778125">
              <a:defRPr/>
            </a:pPr>
            <a:r>
              <a:rPr lang="ru-RU" sz="13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инвалидов </a:t>
            </a:r>
            <a:r>
              <a:rPr lang="ru-RU" sz="1300" b="1" dirty="0">
                <a:solidFill>
                  <a:srgbClr val="0070C0"/>
                </a:solidFill>
                <a:cs typeface="Times New Roman" panose="02020603050405020304" pitchFamily="18" charset="0"/>
              </a:rPr>
              <a:t>ВОВ – </a:t>
            </a:r>
            <a:r>
              <a:rPr lang="ru-RU" sz="13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2</a:t>
            </a:r>
            <a:r>
              <a:rPr lang="ru-RU" sz="13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endParaRPr lang="ru-RU" sz="13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marL="2778125">
              <a:defRPr/>
            </a:pPr>
            <a:r>
              <a:rPr lang="ru-RU" sz="13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труженики </a:t>
            </a:r>
            <a:r>
              <a:rPr lang="ru-RU" sz="1300" b="1" dirty="0">
                <a:solidFill>
                  <a:srgbClr val="0070C0"/>
                </a:solidFill>
                <a:cs typeface="Times New Roman" panose="02020603050405020304" pitchFamily="18" charset="0"/>
              </a:rPr>
              <a:t>тыла – </a:t>
            </a:r>
            <a:r>
              <a:rPr lang="ru-RU" sz="13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191</a:t>
            </a:r>
            <a:endParaRPr lang="ru-RU" sz="13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marL="2778125">
              <a:defRPr/>
            </a:pPr>
            <a:r>
              <a:rPr lang="ru-RU" sz="13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БНУФ - </a:t>
            </a:r>
            <a:r>
              <a:rPr lang="ru-RU" sz="13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41</a:t>
            </a:r>
            <a:endParaRPr lang="ru-RU" sz="13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marL="2778125">
              <a:defRPr/>
            </a:pPr>
            <a:r>
              <a:rPr lang="ru-RU" sz="13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вдовы УВОВ, </a:t>
            </a:r>
            <a:r>
              <a:rPr lang="ru-RU" sz="1300" b="1" dirty="0">
                <a:solidFill>
                  <a:srgbClr val="0070C0"/>
                </a:solidFill>
                <a:cs typeface="Times New Roman" panose="02020603050405020304" pitchFamily="18" charset="0"/>
              </a:rPr>
              <a:t>ИВОВ - </a:t>
            </a:r>
            <a:r>
              <a:rPr lang="ru-RU" sz="13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120</a:t>
            </a:r>
            <a:endParaRPr lang="ru-RU" sz="13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800" y="2600792"/>
            <a:ext cx="1768472" cy="164958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4"/>
          <p:cNvSpPr/>
          <p:nvPr/>
        </p:nvSpPr>
        <p:spPr>
          <a:xfrm>
            <a:off x="1594615" y="1130592"/>
            <a:ext cx="6386817" cy="417809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970" tIns="13970" rIns="13970" bIns="13970" spcCol="1270" anchor="ctr"/>
          <a:lstStyle/>
          <a:p>
            <a:pPr algn="ctr" defTabSz="9779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cs typeface="Times New Roman" pitchFamily="18" charset="0"/>
              </a:rPr>
              <a:t>Сайт ГБУ ТЦСО </a:t>
            </a:r>
            <a:r>
              <a:rPr lang="ru-RU" sz="1600" b="1" dirty="0" smtClean="0">
                <a:solidFill>
                  <a:schemeClr val="bg1"/>
                </a:solidFill>
                <a:cs typeface="Times New Roman" pitchFamily="18" charset="0"/>
              </a:rPr>
              <a:t>«Бабушкинский» </a:t>
            </a:r>
            <a:r>
              <a:rPr lang="en-US" sz="1600" b="1" dirty="0">
                <a:solidFill>
                  <a:schemeClr val="bg1"/>
                </a:solidFill>
                <a:cs typeface="Times New Roman" pitchFamily="18" charset="0"/>
              </a:rPr>
              <a:t>www. </a:t>
            </a:r>
            <a:r>
              <a:rPr lang="en-US" sz="1600" b="1" dirty="0" smtClean="0">
                <a:solidFill>
                  <a:schemeClr val="bg1"/>
                </a:solidFill>
                <a:cs typeface="Times New Roman" pitchFamily="18" charset="0"/>
              </a:rPr>
              <a:t>tcso-babushkinskiy.ru</a:t>
            </a:r>
            <a:endParaRPr lang="ru-RU" sz="16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624" y="4488673"/>
            <a:ext cx="7684790" cy="338554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На сайте можно  оперативно оставить сообщение и заказать обратный звонок.</a:t>
            </a:r>
          </a:p>
        </p:txBody>
      </p:sp>
      <p:pic>
        <p:nvPicPr>
          <p:cNvPr id="2051" name="Picture 3" descr="http://www.newdesignfile.com/postpic/2014/05/yosemite-icon-os-x-messages_32202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03656" y="4374871"/>
            <a:ext cx="648072" cy="64807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932040" y="1722945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Мы в социальных сетях: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860032" y="2219063"/>
            <a:ext cx="396044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solidFill>
                  <a:srgbClr val="0070C0"/>
                </a:solidFill>
              </a:rPr>
              <a:t>https</a:t>
            </a:r>
            <a:r>
              <a:rPr lang="en-US" sz="1500" b="1" dirty="0">
                <a:solidFill>
                  <a:srgbClr val="0070C0"/>
                </a:solidFill>
              </a:rPr>
              <a:t>://ok.ru/tcsobabushkinskiy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60032" y="2714827"/>
            <a:ext cx="29510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https://vk.com/babushkinskiy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60032" y="3227175"/>
            <a:ext cx="29510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https://t.me/tcsobabushkinskiy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860032" y="3731231"/>
            <a:ext cx="42887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https://www.youtube.com/@user-no8ms1db9i/videos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0" y="18711"/>
            <a:ext cx="91440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 panose="020B0602020203020203" pitchFamily="34" charset="-52"/>
              </a:rPr>
              <a:t>ИНФОРМАЦИОННОЕ ПРОСТРАНСТВО  СЕТИ ИНТЕРНЕТ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359972"/>
            <a:ext cx="3751713" cy="14379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14782" r="18164"/>
          <a:stretch/>
        </p:blipFill>
        <p:spPr>
          <a:xfrm>
            <a:off x="4451768" y="2219062"/>
            <a:ext cx="408263" cy="3688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1769" y="3200209"/>
            <a:ext cx="408262" cy="4009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7669" y="3707551"/>
            <a:ext cx="402363" cy="4098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1768" y="2700923"/>
            <a:ext cx="408263" cy="407403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73" y="1563638"/>
            <a:ext cx="3287492" cy="3287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3131840" y="1299169"/>
            <a:ext cx="547260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rgbClr val="0070C0"/>
                </a:solidFill>
                <a:cs typeface="Times New Roman" panose="02020603050405020304" pitchFamily="18" charset="0"/>
              </a:rPr>
              <a:t>Деятельность Учреждения – территория </a:t>
            </a:r>
            <a:r>
              <a:rPr lang="ru-RU" sz="16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ЗОЖ</a:t>
            </a:r>
          </a:p>
          <a:p>
            <a:r>
              <a:rPr lang="ru-RU" sz="16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rgbClr val="0070C0"/>
                </a:solidFill>
                <a:cs typeface="Times New Roman" panose="02020603050405020304" pitchFamily="18" charset="0"/>
              </a:rPr>
              <a:t>Клиентоцентричный и проактивный подходы в работе с населением по оказанию социальных </a:t>
            </a:r>
            <a:r>
              <a:rPr lang="ru-RU" sz="16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услуг</a:t>
            </a:r>
          </a:p>
          <a:p>
            <a:endParaRPr lang="ru-RU" sz="16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Персональная ответственность сотрудников </a:t>
            </a:r>
            <a:r>
              <a:rPr lang="ru-RU" sz="1600" b="1" dirty="0">
                <a:solidFill>
                  <a:srgbClr val="0070C0"/>
                </a:solidFill>
                <a:cs typeface="Times New Roman" panose="02020603050405020304" pitchFamily="18" charset="0"/>
              </a:rPr>
              <a:t>за  качество оказания </a:t>
            </a:r>
            <a:r>
              <a:rPr lang="ru-RU" sz="16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услуг</a:t>
            </a:r>
          </a:p>
          <a:p>
            <a:endParaRPr lang="ru-RU" sz="16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Постоянное обучение и саморазвитие </a:t>
            </a:r>
            <a:r>
              <a:rPr lang="ru-RU" sz="1600" b="1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сотрудников</a:t>
            </a:r>
          </a:p>
          <a:p>
            <a:endParaRPr lang="ru-RU" sz="1600" b="1" dirty="0">
              <a:solidFill>
                <a:srgbClr val="0070C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rgbClr val="0070C0"/>
                </a:solidFill>
                <a:cs typeface="Times New Roman" panose="02020603050405020304" pitchFamily="18" charset="0"/>
              </a:rPr>
              <a:t>Внедрение стандартов общения и обслуживания посетителей, трансформация корпоративной </a:t>
            </a:r>
            <a:r>
              <a:rPr lang="ru-RU" sz="16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культуры</a:t>
            </a:r>
          </a:p>
          <a:p>
            <a:endParaRPr lang="ru-RU" sz="16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rgbClr val="0070C0"/>
                </a:solidFill>
                <a:cs typeface="Times New Roman" panose="02020603050405020304" pitchFamily="18" charset="0"/>
              </a:rPr>
              <a:t>Активное использование современных технологий</a:t>
            </a:r>
          </a:p>
          <a:p>
            <a:endParaRPr lang="ru-RU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1470"/>
            <a:ext cx="91440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 panose="020B0602020203020203" pitchFamily="34" charset="-52"/>
              </a:rPr>
              <a:t>ЗАДАЧИ НА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 panose="020B0602020203020203" pitchFamily="34" charset="-52"/>
              </a:rPr>
              <a:t>2023 ГОД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e Bold" panose="020B0602020203020203" pitchFamily="34" charset="-5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547664" y="1203598"/>
            <a:ext cx="5602932" cy="3682427"/>
            <a:chOff x="496994" y="966623"/>
            <a:chExt cx="7159196" cy="5864282"/>
          </a:xfrm>
          <a:noFill/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147" y="2204863"/>
              <a:ext cx="3019425" cy="3019425"/>
            </a:xfrm>
            <a:prstGeom prst="rect">
              <a:avLst/>
            </a:prstGeom>
            <a:grpFill/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5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6165" y="966623"/>
              <a:ext cx="4010025" cy="2676525"/>
            </a:xfrm>
            <a:prstGeom prst="rect">
              <a:avLst/>
            </a:prstGeom>
            <a:grpFill/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7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994" y="2792305"/>
              <a:ext cx="4152900" cy="4038600"/>
            </a:xfrm>
            <a:prstGeom prst="rect">
              <a:avLst/>
            </a:prstGeom>
            <a:grpFill/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9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2601491"/>
              <a:ext cx="2724150" cy="3771900"/>
            </a:xfrm>
            <a:prstGeom prst="rect">
              <a:avLst/>
            </a:prstGeom>
            <a:grpFill/>
          </p:spPr>
        </p:pic>
      </p:grpSp>
      <p:sp>
        <p:nvSpPr>
          <p:cNvPr id="11" name="WordArt 3"/>
          <p:cNvSpPr>
            <a:spLocks noChangeArrowheads="1" noChangeShapeType="1" noTextEdit="1"/>
          </p:cNvSpPr>
          <p:nvPr/>
        </p:nvSpPr>
        <p:spPr bwMode="gray">
          <a:xfrm>
            <a:off x="1475656" y="2451708"/>
            <a:ext cx="6016546" cy="121013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3441"/>
              </a:avLst>
            </a:prstTxWarp>
          </a:bodyPr>
          <a:lstStyle/>
          <a:p>
            <a:pPr algn="ctr"/>
            <a:r>
              <a:rPr lang="ru-RU" sz="5400" b="1" kern="10" dirty="0">
                <a:ln w="38100">
                  <a:noFill/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B2B2B2">
                      <a:alpha val="50000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Спасибо за внимание</a:t>
            </a:r>
            <a:r>
              <a:rPr lang="en-US" sz="5400" b="1" kern="10" dirty="0">
                <a:ln w="38100">
                  <a:noFill/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B2B2B2">
                      <a:alpha val="50000"/>
                    </a:srgbClr>
                  </a:outerShdw>
                </a:effectLst>
                <a:latin typeface="Times New Roman" pitchFamily="18" charset="0"/>
                <a:ea typeface="Verdana"/>
                <a:cs typeface="Times New Roman" pitchFamily="18" charset="0"/>
              </a:rPr>
              <a:t>!</a:t>
            </a:r>
            <a:endParaRPr lang="ru-RU" sz="5400" b="1" kern="10" dirty="0">
              <a:ln w="38100">
                <a:noFill/>
                <a:round/>
                <a:headEnd/>
                <a:tailEnd/>
              </a:ln>
              <a:solidFill>
                <a:srgbClr val="0070C0"/>
              </a:solidFill>
              <a:effectLst>
                <a:outerShdw dist="35921" dir="2700000" algn="ctr" rotWithShape="0">
                  <a:srgbClr val="B2B2B2">
                    <a:alpha val="50000"/>
                  </a:srgbClr>
                </a:outerShdw>
              </a:effectLst>
              <a:latin typeface="Times New Roman" pitchFamily="18" charset="0"/>
              <a:ea typeface="Verdan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950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01" y="489555"/>
            <a:ext cx="865560" cy="865560"/>
          </a:xfrm>
          <a:prstGeom prst="rect">
            <a:avLst/>
          </a:prstGeom>
        </p:spPr>
      </p:pic>
      <p:pic>
        <p:nvPicPr>
          <p:cNvPr id="16" name="Рисунок 2" descr="отрадное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9992" y="1203598"/>
            <a:ext cx="4288921" cy="3592899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F8EB3DBD-7407-44BB-9F56-811BB7DFB47F}"/>
              </a:ext>
            </a:extLst>
          </p:cNvPr>
          <p:cNvSpPr/>
          <p:nvPr/>
        </p:nvSpPr>
        <p:spPr>
          <a:xfrm>
            <a:off x="971600" y="105475"/>
            <a:ext cx="74462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 panose="020B0602020203020203" pitchFamily="34" charset="-52"/>
              </a:rPr>
              <a:t>ТЕРРИТОРИАЛЬНЫЙ ЦЕНТР  СОЦИАЛЬНОГО ОБСЛУЖИВАНИЯ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 panose="020B0602020203020203" pitchFamily="34" charset="-52"/>
              </a:rPr>
              <a:t>«БАБУШКИНСКИЙ» филиал «ОТРАДНОЕ»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e Bold" panose="020B0602020203020203" pitchFamily="34" charset="-52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62256" y="1807102"/>
            <a:ext cx="3267585" cy="33855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 panose="020B0602020203020203" pitchFamily="34" charset="-52"/>
              </a:rPr>
              <a:t>ул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 panose="020B0602020203020203" pitchFamily="34" charset="-52"/>
              </a:rPr>
              <a:t>.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 panose="020B0602020203020203" pitchFamily="34" charset="-52"/>
              </a:rPr>
              <a:t>Римского-Корсакова, д.6, 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e Bold" panose="020B0602020203020203" pitchFamily="34" charset="-52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025698"/>
            <a:ext cx="864325" cy="856182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2914688" y="3363038"/>
            <a:ext cx="15552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Основной текст)"/>
              </a:rPr>
              <a:t>1045,4 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(Основной текст)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96957" y="2416400"/>
            <a:ext cx="2448272" cy="33855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 panose="020B0602020203020203" pitchFamily="34" charset="-52"/>
              </a:rPr>
              <a:t>ул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 panose="020B0602020203020203" pitchFamily="34" charset="-52"/>
              </a:rPr>
              <a:t>.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 panose="020B0602020203020203" pitchFamily="34" charset="-52"/>
              </a:rPr>
              <a:t>Декабристов, д.1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e Bold" panose="020B06020202030202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73861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Группа 34"/>
          <p:cNvGrpSpPr/>
          <p:nvPr/>
        </p:nvGrpSpPr>
        <p:grpSpPr>
          <a:xfrm>
            <a:off x="1983135" y="1477095"/>
            <a:ext cx="5647981" cy="829392"/>
            <a:chOff x="1983135" y="1477095"/>
            <a:chExt cx="5647981" cy="829392"/>
          </a:xfrm>
        </p:grpSpPr>
        <p:sp>
          <p:nvSpPr>
            <p:cNvPr id="4" name="AutoShape 3"/>
            <p:cNvSpPr>
              <a:spLocks noChangeArrowheads="1"/>
            </p:cNvSpPr>
            <p:nvPr/>
          </p:nvSpPr>
          <p:spPr bwMode="gray">
            <a:xfrm>
              <a:off x="2776134" y="1659609"/>
              <a:ext cx="4834842" cy="483892"/>
            </a:xfrm>
            <a:prstGeom prst="roundRect">
              <a:avLst>
                <a:gd name="adj" fmla="val 12727"/>
              </a:avLst>
            </a:prstGeom>
            <a:solidFill>
              <a:srgbClr val="417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 charset="0"/>
              </a:endParaRPr>
            </a:p>
          </p:txBody>
        </p:sp>
        <p:sp>
          <p:nvSpPr>
            <p:cNvPr id="5" name="Text Box 4"/>
            <p:cNvSpPr txBox="1">
              <a:spLocks noChangeArrowheads="1"/>
            </p:cNvSpPr>
            <p:nvPr/>
          </p:nvSpPr>
          <p:spPr bwMode="white">
            <a:xfrm>
              <a:off x="2841285" y="1753291"/>
              <a:ext cx="478983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 smtClean="0">
                  <a:solidFill>
                    <a:schemeClr val="bg1"/>
                  </a:solidFill>
                  <a:latin typeface="Times New Roman"/>
                  <a:ea typeface="Calibri"/>
                </a:rPr>
                <a:t>Отдел </a:t>
              </a:r>
              <a:r>
                <a:rPr lang="ru-RU" sz="1200" b="1" dirty="0">
                  <a:solidFill>
                    <a:schemeClr val="bg1"/>
                  </a:solidFill>
                  <a:latin typeface="Times New Roman"/>
                  <a:ea typeface="Calibri"/>
                </a:rPr>
                <a:t>социального обслуживания на </a:t>
              </a:r>
              <a:r>
                <a:rPr lang="ru-RU" sz="1200" b="1" dirty="0" smtClean="0">
                  <a:solidFill>
                    <a:schemeClr val="bg1"/>
                  </a:solidFill>
                  <a:latin typeface="Times New Roman"/>
                  <a:ea typeface="Calibri"/>
                </a:rPr>
                <a:t>дому филиала «Отрадное»</a:t>
              </a:r>
              <a:endParaRPr lang="en-US" altLang="ru-RU" sz="1200" b="1" dirty="0">
                <a:solidFill>
                  <a:schemeClr val="bg1"/>
                </a:solidFill>
                <a:latin typeface="Calibri" pitchFamily="34" charset="0"/>
                <a:cs typeface="Arial" charset="0"/>
              </a:endParaRPr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2033950" y="1477095"/>
              <a:ext cx="834666" cy="829392"/>
              <a:chOff x="802" y="845"/>
              <a:chExt cx="827" cy="826"/>
            </a:xfrm>
          </p:grpSpPr>
          <p:sp>
            <p:nvSpPr>
              <p:cNvPr id="7" name="Oval 6"/>
              <p:cNvSpPr>
                <a:spLocks noChangeArrowheads="1"/>
              </p:cNvSpPr>
              <p:nvPr/>
            </p:nvSpPr>
            <p:spPr bwMode="gray">
              <a:xfrm>
                <a:off x="802" y="845"/>
                <a:ext cx="827" cy="826"/>
              </a:xfrm>
              <a:prstGeom prst="ellipse">
                <a:avLst/>
              </a:prstGeom>
              <a:solidFill>
                <a:srgbClr val="F8F8F8"/>
              </a:solidFill>
              <a:ln w="38100">
                <a:solidFill>
                  <a:srgbClr val="4177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8" name="Oval 7"/>
              <p:cNvSpPr>
                <a:spLocks noChangeArrowheads="1"/>
              </p:cNvSpPr>
              <p:nvPr/>
            </p:nvSpPr>
            <p:spPr bwMode="gray">
              <a:xfrm>
                <a:off x="836" y="879"/>
                <a:ext cx="758" cy="758"/>
              </a:xfrm>
              <a:prstGeom prst="ellipse">
                <a:avLst/>
              </a:prstGeom>
              <a:noFill/>
              <a:ln w="38100">
                <a:solidFill>
                  <a:srgbClr val="417799">
                    <a:alpha val="70195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9" name="Oval 8"/>
              <p:cNvSpPr>
                <a:spLocks noChangeArrowheads="1"/>
              </p:cNvSpPr>
              <p:nvPr/>
            </p:nvSpPr>
            <p:spPr bwMode="gray">
              <a:xfrm>
                <a:off x="870" y="915"/>
                <a:ext cx="690" cy="690"/>
              </a:xfrm>
              <a:prstGeom prst="ellipse">
                <a:avLst/>
              </a:prstGeom>
              <a:noFill/>
              <a:ln w="38100">
                <a:solidFill>
                  <a:srgbClr val="417799">
                    <a:alpha val="3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cs typeface="Arial" charset="0"/>
                </a:endParaRPr>
              </a:p>
            </p:txBody>
          </p:sp>
        </p:grpSp>
        <p:sp>
          <p:nvSpPr>
            <p:cNvPr id="10" name="Text Box 9"/>
            <p:cNvSpPr txBox="1">
              <a:spLocks noChangeArrowheads="1"/>
            </p:cNvSpPr>
            <p:nvPr/>
          </p:nvSpPr>
          <p:spPr bwMode="gray">
            <a:xfrm>
              <a:off x="1983135" y="1753291"/>
              <a:ext cx="90944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1200" b="1" dirty="0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ОСО</a:t>
              </a:r>
              <a:endParaRPr lang="en-US" altLang="ru-RU" sz="1200" b="1" dirty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2949491" y="2246336"/>
            <a:ext cx="4681625" cy="864998"/>
            <a:chOff x="2919922" y="2237815"/>
            <a:chExt cx="4681625" cy="864998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2919922" y="2237815"/>
              <a:ext cx="4681625" cy="864998"/>
              <a:chOff x="2926894" y="2175384"/>
              <a:chExt cx="4681625" cy="864998"/>
            </a:xfrm>
          </p:grpSpPr>
          <p:sp>
            <p:nvSpPr>
              <p:cNvPr id="11" name="AutoShape 10"/>
              <p:cNvSpPr>
                <a:spLocks noChangeArrowheads="1"/>
              </p:cNvSpPr>
              <p:nvPr/>
            </p:nvSpPr>
            <p:spPr bwMode="gray">
              <a:xfrm>
                <a:off x="2926894" y="2306487"/>
                <a:ext cx="3829913" cy="549524"/>
              </a:xfrm>
              <a:prstGeom prst="roundRect">
                <a:avLst>
                  <a:gd name="adj" fmla="val 12727"/>
                </a:avLst>
              </a:prstGeom>
              <a:solidFill>
                <a:srgbClr val="00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2" name="Text Box 11"/>
              <p:cNvSpPr txBox="1">
                <a:spLocks noChangeArrowheads="1"/>
              </p:cNvSpPr>
              <p:nvPr/>
            </p:nvSpPr>
            <p:spPr bwMode="white">
              <a:xfrm>
                <a:off x="3769379" y="2403837"/>
                <a:ext cx="38391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 b="1" dirty="0">
                    <a:solidFill>
                      <a:schemeClr val="bg1"/>
                    </a:solidFill>
                    <a:latin typeface="Times New Roman"/>
                    <a:ea typeface="Calibri"/>
                  </a:rPr>
                  <a:t>Отдел </a:t>
                </a:r>
                <a:r>
                  <a:rPr lang="ru-RU" sz="1200" b="1" dirty="0" smtClean="0">
                    <a:solidFill>
                      <a:schemeClr val="bg1"/>
                    </a:solidFill>
                    <a:latin typeface="Times New Roman"/>
                    <a:ea typeface="Calibri"/>
                  </a:rPr>
                  <a:t>долголетия</a:t>
                </a:r>
                <a:endParaRPr lang="en-US" altLang="ru-RU" sz="1200" b="1" dirty="0">
                  <a:solidFill>
                    <a:schemeClr val="bg1"/>
                  </a:solidFill>
                  <a:latin typeface="Calibri" pitchFamily="34" charset="0"/>
                  <a:cs typeface="Arial" charset="0"/>
                </a:endParaRPr>
              </a:p>
            </p:txBody>
          </p:sp>
          <p:grpSp>
            <p:nvGrpSpPr>
              <p:cNvPr id="13" name="Group 12"/>
              <p:cNvGrpSpPr>
                <a:grpSpLocks/>
              </p:cNvGrpSpPr>
              <p:nvPr/>
            </p:nvGrpSpPr>
            <p:grpSpPr bwMode="auto">
              <a:xfrm>
                <a:off x="6036727" y="2175384"/>
                <a:ext cx="941092" cy="864998"/>
                <a:chOff x="802" y="845"/>
                <a:chExt cx="827" cy="826"/>
              </a:xfrm>
            </p:grpSpPr>
            <p:sp>
              <p:nvSpPr>
                <p:cNvPr id="14" name="Oval 13"/>
                <p:cNvSpPr>
                  <a:spLocks noChangeArrowheads="1"/>
                </p:cNvSpPr>
                <p:nvPr/>
              </p:nvSpPr>
              <p:spPr bwMode="gray">
                <a:xfrm>
                  <a:off x="802" y="845"/>
                  <a:ext cx="827" cy="826"/>
                </a:xfrm>
                <a:prstGeom prst="ellipse">
                  <a:avLst/>
                </a:prstGeom>
                <a:solidFill>
                  <a:srgbClr val="F8F8F8"/>
                </a:solidFill>
                <a:ln w="38100">
                  <a:solidFill>
                    <a:srgbClr val="0099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altLang="ru-RU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5" name="Oval 14"/>
                <p:cNvSpPr>
                  <a:spLocks noChangeArrowheads="1"/>
                </p:cNvSpPr>
                <p:nvPr/>
              </p:nvSpPr>
              <p:spPr bwMode="gray">
                <a:xfrm>
                  <a:off x="836" y="879"/>
                  <a:ext cx="758" cy="758"/>
                </a:xfrm>
                <a:prstGeom prst="ellipse">
                  <a:avLst/>
                </a:prstGeom>
                <a:noFill/>
                <a:ln w="38100">
                  <a:solidFill>
                    <a:srgbClr val="009999">
                      <a:alpha val="70195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altLang="ru-RU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16" name="Oval 15"/>
                <p:cNvSpPr>
                  <a:spLocks noChangeArrowheads="1"/>
                </p:cNvSpPr>
                <p:nvPr/>
              </p:nvSpPr>
              <p:spPr bwMode="gray">
                <a:xfrm>
                  <a:off x="870" y="915"/>
                  <a:ext cx="690" cy="690"/>
                </a:xfrm>
                <a:prstGeom prst="ellipse">
                  <a:avLst/>
                </a:prstGeom>
                <a:noFill/>
                <a:ln w="38100">
                  <a:solidFill>
                    <a:srgbClr val="009999">
                      <a:alpha val="30196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altLang="ru-RU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itchFamily="34" charset="0"/>
                    <a:cs typeface="Arial" charset="0"/>
                  </a:endParaRPr>
                </a:p>
              </p:txBody>
            </p:sp>
          </p:grpSp>
        </p:grpSp>
        <p:sp>
          <p:nvSpPr>
            <p:cNvPr id="17" name="Text Box 16"/>
            <p:cNvSpPr txBox="1">
              <a:spLocks noChangeArrowheads="1"/>
            </p:cNvSpPr>
            <p:nvPr/>
          </p:nvSpPr>
          <p:spPr bwMode="gray">
            <a:xfrm>
              <a:off x="6045676" y="2518838"/>
              <a:ext cx="90811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1200" b="1" dirty="0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ОД</a:t>
              </a:r>
              <a:endParaRPr lang="en-US" altLang="ru-RU" sz="1200" b="1" dirty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033950" y="3072763"/>
            <a:ext cx="5378117" cy="794827"/>
            <a:chOff x="2017450" y="2981099"/>
            <a:chExt cx="5378117" cy="794827"/>
          </a:xfrm>
        </p:grpSpPr>
        <p:sp>
          <p:nvSpPr>
            <p:cNvPr id="18" name="AutoShape 3"/>
            <p:cNvSpPr>
              <a:spLocks noChangeArrowheads="1"/>
            </p:cNvSpPr>
            <p:nvPr/>
          </p:nvSpPr>
          <p:spPr bwMode="gray">
            <a:xfrm>
              <a:off x="2759634" y="3106667"/>
              <a:ext cx="4635933" cy="483892"/>
            </a:xfrm>
            <a:prstGeom prst="roundRect">
              <a:avLst>
                <a:gd name="adj" fmla="val 12727"/>
              </a:avLst>
            </a:prstGeom>
            <a:solidFill>
              <a:srgbClr val="417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 charset="0"/>
              </a:endParaRPr>
            </a:p>
          </p:txBody>
        </p:sp>
        <p:sp>
          <p:nvSpPr>
            <p:cNvPr id="19" name="Text Box 4"/>
            <p:cNvSpPr txBox="1">
              <a:spLocks noChangeArrowheads="1"/>
            </p:cNvSpPr>
            <p:nvPr/>
          </p:nvSpPr>
          <p:spPr bwMode="white">
            <a:xfrm>
              <a:off x="3080414" y="3187772"/>
              <a:ext cx="423489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 b="1" dirty="0" smtClean="0">
                  <a:solidFill>
                    <a:schemeClr val="bg1"/>
                  </a:solidFill>
                  <a:latin typeface="Times New Roman"/>
                  <a:ea typeface="Calibri"/>
                </a:rPr>
                <a:t>Кабинет выдачи технических средств реабилитации</a:t>
              </a:r>
              <a:endParaRPr lang="ru-RU" altLang="ru-RU" sz="1200" b="1" dirty="0">
                <a:solidFill>
                  <a:schemeClr val="bg1"/>
                </a:solidFill>
                <a:latin typeface="Times New Roman"/>
                <a:ea typeface="Calibri"/>
              </a:endParaRPr>
            </a:p>
          </p:txBody>
        </p:sp>
        <p:grpSp>
          <p:nvGrpSpPr>
            <p:cNvPr id="20" name="Group 5"/>
            <p:cNvGrpSpPr>
              <a:grpSpLocks/>
            </p:cNvGrpSpPr>
            <p:nvPr/>
          </p:nvGrpSpPr>
          <p:grpSpPr bwMode="auto">
            <a:xfrm>
              <a:off x="2067200" y="2981099"/>
              <a:ext cx="835668" cy="794827"/>
              <a:chOff x="802" y="845"/>
              <a:chExt cx="827" cy="826"/>
            </a:xfrm>
          </p:grpSpPr>
          <p:sp>
            <p:nvSpPr>
              <p:cNvPr id="21" name="Oval 6"/>
              <p:cNvSpPr>
                <a:spLocks noChangeArrowheads="1"/>
              </p:cNvSpPr>
              <p:nvPr/>
            </p:nvSpPr>
            <p:spPr bwMode="gray">
              <a:xfrm>
                <a:off x="802" y="845"/>
                <a:ext cx="827" cy="826"/>
              </a:xfrm>
              <a:prstGeom prst="ellipse">
                <a:avLst/>
              </a:prstGeom>
              <a:solidFill>
                <a:srgbClr val="F8F8F8"/>
              </a:solidFill>
              <a:ln w="38100">
                <a:solidFill>
                  <a:srgbClr val="4177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2" name="Oval 7"/>
              <p:cNvSpPr>
                <a:spLocks noChangeArrowheads="1"/>
              </p:cNvSpPr>
              <p:nvPr/>
            </p:nvSpPr>
            <p:spPr bwMode="gray">
              <a:xfrm>
                <a:off x="836" y="879"/>
                <a:ext cx="758" cy="758"/>
              </a:xfrm>
              <a:prstGeom prst="ellipse">
                <a:avLst/>
              </a:prstGeom>
              <a:noFill/>
              <a:ln w="38100">
                <a:solidFill>
                  <a:srgbClr val="417799">
                    <a:alpha val="70195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3" name="Oval 8"/>
              <p:cNvSpPr>
                <a:spLocks noChangeArrowheads="1"/>
              </p:cNvSpPr>
              <p:nvPr/>
            </p:nvSpPr>
            <p:spPr bwMode="gray">
              <a:xfrm>
                <a:off x="870" y="915"/>
                <a:ext cx="690" cy="690"/>
              </a:xfrm>
              <a:prstGeom prst="ellipse">
                <a:avLst/>
              </a:prstGeom>
              <a:noFill/>
              <a:ln w="38100">
                <a:solidFill>
                  <a:srgbClr val="417799">
                    <a:alpha val="3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cs typeface="Arial" charset="0"/>
                </a:endParaRPr>
              </a:p>
            </p:txBody>
          </p:sp>
        </p:grpSp>
        <p:sp>
          <p:nvSpPr>
            <p:cNvPr id="24" name="Text Box 9"/>
            <p:cNvSpPr txBox="1">
              <a:spLocks noChangeArrowheads="1"/>
            </p:cNvSpPr>
            <p:nvPr/>
          </p:nvSpPr>
          <p:spPr bwMode="gray">
            <a:xfrm>
              <a:off x="2017450" y="3240012"/>
              <a:ext cx="90944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1200" b="1" dirty="0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КВТСР</a:t>
              </a:r>
              <a:endParaRPr lang="ru-RU" altLang="ru-RU" sz="1200" b="1" dirty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0" y="100078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 panose="020B0602020203020203" pitchFamily="34" charset="-52"/>
              </a:rPr>
              <a:t>СТРУКТУРНЫЕ ПОДРАЗДЕЛЕНИЯ 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2952014" y="3782880"/>
            <a:ext cx="4206279" cy="864998"/>
            <a:chOff x="2926894" y="2175384"/>
            <a:chExt cx="4206279" cy="864998"/>
          </a:xfrm>
        </p:grpSpPr>
        <p:sp>
          <p:nvSpPr>
            <p:cNvPr id="27" name="AutoShape 10"/>
            <p:cNvSpPr>
              <a:spLocks noChangeArrowheads="1"/>
            </p:cNvSpPr>
            <p:nvPr/>
          </p:nvSpPr>
          <p:spPr bwMode="gray">
            <a:xfrm>
              <a:off x="2926894" y="2306487"/>
              <a:ext cx="3829913" cy="549524"/>
            </a:xfrm>
            <a:prstGeom prst="roundRect">
              <a:avLst>
                <a:gd name="adj" fmla="val 12727"/>
              </a:avLst>
            </a:pr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 charset="0"/>
              </a:endParaRPr>
            </a:p>
          </p:txBody>
        </p:sp>
        <p:sp>
          <p:nvSpPr>
            <p:cNvPr id="28" name="Text Box 11"/>
            <p:cNvSpPr txBox="1">
              <a:spLocks noChangeArrowheads="1"/>
            </p:cNvSpPr>
            <p:nvPr/>
          </p:nvSpPr>
          <p:spPr bwMode="white">
            <a:xfrm>
              <a:off x="3294033" y="2408894"/>
              <a:ext cx="38391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 smtClean="0">
                  <a:solidFill>
                    <a:schemeClr val="bg1"/>
                  </a:solidFill>
                  <a:latin typeface="Times New Roman"/>
                  <a:ea typeface="Calibri"/>
                </a:rPr>
                <a:t>Центр Московского долголетия</a:t>
              </a:r>
              <a:endParaRPr lang="en-US" altLang="ru-RU" sz="1200" b="1" dirty="0">
                <a:solidFill>
                  <a:schemeClr val="bg1"/>
                </a:solidFill>
                <a:latin typeface="Calibri" pitchFamily="34" charset="0"/>
                <a:cs typeface="Arial" charset="0"/>
              </a:endParaRPr>
            </a:p>
          </p:txBody>
        </p:sp>
        <p:grpSp>
          <p:nvGrpSpPr>
            <p:cNvPr id="29" name="Group 12"/>
            <p:cNvGrpSpPr>
              <a:grpSpLocks/>
            </p:cNvGrpSpPr>
            <p:nvPr/>
          </p:nvGrpSpPr>
          <p:grpSpPr bwMode="auto">
            <a:xfrm>
              <a:off x="6036727" y="2175384"/>
              <a:ext cx="941092" cy="864998"/>
              <a:chOff x="802" y="845"/>
              <a:chExt cx="827" cy="826"/>
            </a:xfrm>
          </p:grpSpPr>
          <p:sp>
            <p:nvSpPr>
              <p:cNvPr id="30" name="Oval 13"/>
              <p:cNvSpPr>
                <a:spLocks noChangeArrowheads="1"/>
              </p:cNvSpPr>
              <p:nvPr/>
            </p:nvSpPr>
            <p:spPr bwMode="gray">
              <a:xfrm>
                <a:off x="802" y="845"/>
                <a:ext cx="827" cy="826"/>
              </a:xfrm>
              <a:prstGeom prst="ellipse">
                <a:avLst/>
              </a:prstGeom>
              <a:solidFill>
                <a:srgbClr val="F8F8F8"/>
              </a:solidFill>
              <a:ln w="38100">
                <a:solidFill>
                  <a:srgbClr val="0099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31" name="Oval 14"/>
              <p:cNvSpPr>
                <a:spLocks noChangeArrowheads="1"/>
              </p:cNvSpPr>
              <p:nvPr/>
            </p:nvSpPr>
            <p:spPr bwMode="gray">
              <a:xfrm>
                <a:off x="836" y="879"/>
                <a:ext cx="758" cy="758"/>
              </a:xfrm>
              <a:prstGeom prst="ellipse">
                <a:avLst/>
              </a:prstGeom>
              <a:noFill/>
              <a:ln w="38100">
                <a:solidFill>
                  <a:srgbClr val="009999">
                    <a:alpha val="70195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32" name="Oval 15"/>
              <p:cNvSpPr>
                <a:spLocks noChangeArrowheads="1"/>
              </p:cNvSpPr>
              <p:nvPr/>
            </p:nvSpPr>
            <p:spPr bwMode="gray">
              <a:xfrm>
                <a:off x="870" y="915"/>
                <a:ext cx="690" cy="690"/>
              </a:xfrm>
              <a:prstGeom prst="ellipse">
                <a:avLst/>
              </a:prstGeom>
              <a:noFill/>
              <a:ln w="38100">
                <a:solidFill>
                  <a:srgbClr val="009999">
                    <a:alpha val="3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cs typeface="Arial" charset="0"/>
                </a:endParaRPr>
              </a:p>
            </p:txBody>
          </p:sp>
        </p:grpSp>
      </p:grpSp>
      <p:sp>
        <p:nvSpPr>
          <p:cNvPr id="33" name="Text Box 16"/>
          <p:cNvSpPr txBox="1">
            <a:spLocks noChangeArrowheads="1"/>
          </p:cNvSpPr>
          <p:nvPr/>
        </p:nvSpPr>
        <p:spPr bwMode="gray">
          <a:xfrm>
            <a:off x="6082082" y="4068960"/>
            <a:ext cx="9081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12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ЦМД</a:t>
            </a:r>
            <a:endParaRPr lang="en-US" altLang="ru-RU" sz="1200" b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114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42787" y="2447736"/>
            <a:ext cx="1259768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8703" y="3146409"/>
            <a:ext cx="2240824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185 217чел</a:t>
            </a:r>
            <a:r>
              <a:rPr lang="ru-RU" b="1" dirty="0"/>
              <a:t>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602628" y="2447736"/>
            <a:ext cx="2180084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Получатели пенсии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636548" y="3154581"/>
            <a:ext cx="2112245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42 128 чел</a:t>
            </a:r>
            <a:r>
              <a:rPr lang="ru-RU" b="1" dirty="0"/>
              <a:t>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95536" y="51470"/>
            <a:ext cx="91440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 panose="020B0602020203020203" pitchFamily="34" charset="-52"/>
              </a:rPr>
              <a:t>ХАРАКТЕРИСТИКА НАСЕЛЕНИЯ РАЙОНА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 panose="020B0602020203020203" pitchFamily="34" charset="-52"/>
              </a:rPr>
              <a:t>ОТРАДНОЕ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e Bold" panose="020B0602020203020203" pitchFamily="3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8" t="15297" r="11205" b="16324"/>
          <a:stretch/>
        </p:blipFill>
        <p:spPr>
          <a:xfrm>
            <a:off x="2771800" y="1769140"/>
            <a:ext cx="3748840" cy="277088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Овал 4"/>
          <p:cNvSpPr/>
          <p:nvPr/>
        </p:nvSpPr>
        <p:spPr>
          <a:xfrm>
            <a:off x="3914948" y="2909648"/>
            <a:ext cx="1950549" cy="831666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2" name="Picture 4" descr="https://www.shareicon.net/download/2016/07/30/804119_school_512x5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5707" y="2227016"/>
            <a:ext cx="858858" cy="858858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5215136" y="2568644"/>
            <a:ext cx="4284830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cs typeface="Times New Roman" panose="02020603050405020304" pitchFamily="18" charset="0"/>
              </a:rPr>
              <a:t>Управа, муниципальное образование</a:t>
            </a:r>
          </a:p>
        </p:txBody>
      </p:sp>
      <p:pic>
        <p:nvPicPr>
          <p:cNvPr id="27654" name="Picture 6" descr="https://maxcdn.icons8.com/Share/icon/color/City/orthodox_church16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2791" y="1555911"/>
            <a:ext cx="679033" cy="679033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5220072" y="1851670"/>
            <a:ext cx="3401304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cs typeface="Times New Roman" panose="02020603050405020304" pitchFamily="18" charset="0"/>
              </a:rPr>
              <a:t>Религиозные организации</a:t>
            </a:r>
          </a:p>
        </p:txBody>
      </p:sp>
      <p:pic>
        <p:nvPicPr>
          <p:cNvPr id="27658" name="Picture 10" descr="http://aa.org.mx/img/AA/comitenominacion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499" y="3543052"/>
            <a:ext cx="621709" cy="621709"/>
          </a:xfrm>
          <a:prstGeom prst="rect">
            <a:avLst/>
          </a:prstGeom>
          <a:noFill/>
        </p:spPr>
      </p:pic>
      <p:sp>
        <p:nvSpPr>
          <p:cNvPr id="37" name="Прямоугольник 36"/>
          <p:cNvSpPr/>
          <p:nvPr/>
        </p:nvSpPr>
        <p:spPr>
          <a:xfrm>
            <a:off x="1154225" y="3543052"/>
            <a:ext cx="3057597" cy="555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cs typeface="Times New Roman" panose="02020603050405020304" pitchFamily="18" charset="0"/>
              </a:rPr>
              <a:t>Коммерческие и благотворительные 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cs typeface="Times New Roman" panose="02020603050405020304" pitchFamily="18" charset="0"/>
              </a:rPr>
              <a:t>организации, НКО, ГБУ</a:t>
            </a:r>
          </a:p>
        </p:txBody>
      </p:sp>
      <p:pic>
        <p:nvPicPr>
          <p:cNvPr id="27660" name="Picture 12" descr="https://www.shareicon.net/download/2015/09/23/106269_building_512x51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2406" y="4135071"/>
            <a:ext cx="802968" cy="802968"/>
          </a:xfrm>
          <a:prstGeom prst="rect">
            <a:avLst/>
          </a:prstGeom>
          <a:noFill/>
        </p:spPr>
      </p:pic>
      <p:sp>
        <p:nvSpPr>
          <p:cNvPr id="43" name="Прямоугольник 42"/>
          <p:cNvSpPr/>
          <p:nvPr/>
        </p:nvSpPr>
        <p:spPr>
          <a:xfrm>
            <a:off x="1129208" y="4420847"/>
            <a:ext cx="28968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cs typeface="Times New Roman" panose="02020603050405020304" pitchFamily="18" charset="0"/>
              </a:rPr>
              <a:t>Театры, выставочные залы</a:t>
            </a:r>
            <a:endParaRPr lang="ru-RU" sz="1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27662" name="Picture 14" descr="http://replikat.com.ar/wp-content/uploads/2016/01/flat_icons_chad_peopl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7538" y="1742163"/>
            <a:ext cx="634947" cy="642155"/>
          </a:xfrm>
          <a:prstGeom prst="rect">
            <a:avLst/>
          </a:prstGeom>
          <a:noFill/>
        </p:spPr>
      </p:pic>
      <p:sp>
        <p:nvSpPr>
          <p:cNvPr id="45" name="Прямоугольник 44"/>
          <p:cNvSpPr/>
          <p:nvPr/>
        </p:nvSpPr>
        <p:spPr>
          <a:xfrm>
            <a:off x="505894" y="1773062"/>
            <a:ext cx="4224110" cy="555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cs typeface="Times New Roman" panose="02020603050405020304" pitchFamily="18" charset="0"/>
              </a:rPr>
              <a:t>Общественные организации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cs typeface="Times New Roman" panose="02020603050405020304" pitchFamily="18" charset="0"/>
              </a:rPr>
              <a:t> и объединения</a:t>
            </a:r>
          </a:p>
        </p:txBody>
      </p:sp>
      <p:sp>
        <p:nvSpPr>
          <p:cNvPr id="87042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7044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7046" name="AutoShape 6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7048" name="AutoShape 8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7050" name="Picture 10" descr="https://lh5.ggpht.com/Uc3FdQCj-7TAxdc_kwRFgDsXicAmAdQrDhK6dCmrcxUYc2H5GeotuP80H9LMZxowk6I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520" y="2666540"/>
            <a:ext cx="720080" cy="720080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1537707" y="2648038"/>
            <a:ext cx="2288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Центр гос</a:t>
            </a:r>
            <a:r>
              <a:rPr lang="ru-RU" sz="1400" b="1" dirty="0" smtClean="0"/>
              <a:t>. услуг </a:t>
            </a:r>
            <a:r>
              <a:rPr lang="ru-RU" sz="1400" b="1" dirty="0"/>
              <a:t>Москвы</a:t>
            </a:r>
          </a:p>
          <a:p>
            <a:pPr algn="ctr"/>
            <a:r>
              <a:rPr lang="ru-RU" sz="1400" b="1" dirty="0"/>
              <a:t> «Мои документы»</a:t>
            </a:r>
          </a:p>
        </p:txBody>
      </p:sp>
      <p:pic>
        <p:nvPicPr>
          <p:cNvPr id="25602" name="Picture 2" descr="https://png.pngtree.com/png-vector/20190508/ourlarge/pngtree-vector-medical-icon-png-image_1025940.jp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4930277" y="4038401"/>
            <a:ext cx="697810" cy="697810"/>
          </a:xfrm>
          <a:prstGeom prst="rect">
            <a:avLst/>
          </a:prstGeom>
          <a:noFill/>
        </p:spPr>
      </p:pic>
      <p:sp>
        <p:nvSpPr>
          <p:cNvPr id="38" name="Прямоугольник 37"/>
          <p:cNvSpPr/>
          <p:nvPr/>
        </p:nvSpPr>
        <p:spPr>
          <a:xfrm>
            <a:off x="4684750" y="3410122"/>
            <a:ext cx="4826602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cs typeface="Times New Roman" panose="02020603050405020304" pitchFamily="18" charset="0"/>
              </a:rPr>
              <a:t>Образовательные учреждения</a:t>
            </a:r>
          </a:p>
        </p:txBody>
      </p:sp>
      <p:pic>
        <p:nvPicPr>
          <p:cNvPr id="25606" name="Picture 6" descr="https://www.center-laa.ru/media/k2/items/cache/c82cc4e14a1d2c8c8ffff9840d24b558_XL.jpg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4761137" y="3169887"/>
            <a:ext cx="907998" cy="746031"/>
          </a:xfrm>
          <a:prstGeom prst="rect">
            <a:avLst/>
          </a:prstGeom>
          <a:noFill/>
        </p:spPr>
      </p:pic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CB4C4BEC-074D-417C-ACE5-9930D61A6F29}"/>
              </a:ext>
            </a:extLst>
          </p:cNvPr>
          <p:cNvSpPr/>
          <p:nvPr/>
        </p:nvSpPr>
        <p:spPr>
          <a:xfrm>
            <a:off x="-1" y="100593"/>
            <a:ext cx="91440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 panose="020B0602020203020203" pitchFamily="34" charset="-52"/>
              </a:rPr>
              <a:t>МЕЖВЕДОМСТВЕННОЕ ВЗАИМОДЕЙСТВИЕ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e Bold" panose="020B0602020203020203" pitchFamily="34" charset="-52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5616E61C-38F1-4885-8CA6-DD052555028C}"/>
              </a:ext>
            </a:extLst>
          </p:cNvPr>
          <p:cNvSpPr/>
          <p:nvPr/>
        </p:nvSpPr>
        <p:spPr>
          <a:xfrm>
            <a:off x="4702187" y="4306863"/>
            <a:ext cx="4572000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cs typeface="Times New Roman" panose="02020603050405020304" pitchFamily="18" charset="0"/>
              </a:rPr>
              <a:t>Медицинские учреждения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blob:https://web.whatsapp.com/d9ea75e9-15e5-48a8-8351-cd6019c3ff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60375" y="1498164"/>
            <a:ext cx="8280920" cy="338554"/>
          </a:xfrm>
          <a:prstGeom prst="rect">
            <a:avLst/>
          </a:prstGeom>
          <a:solidFill>
            <a:srgbClr val="9A314B"/>
          </a:solidFill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 algn="ctr"/>
            <a:r>
              <a:rPr lang="ru-RU" sz="1400" b="1" dirty="0"/>
              <a:t>Деятельность оперативного штаба по координации </a:t>
            </a:r>
            <a:r>
              <a:rPr lang="ru-RU" sz="1400" b="1" dirty="0" smtClean="0"/>
              <a:t>действий с </a:t>
            </a:r>
            <a:r>
              <a:rPr lang="ru-RU" sz="1400" b="1" dirty="0"/>
              <a:t>распространением инфекции </a:t>
            </a:r>
            <a:r>
              <a:rPr lang="en-US" sz="1400" b="1" dirty="0"/>
              <a:t>(Covid-19</a:t>
            </a:r>
            <a:r>
              <a:rPr lang="ru-RU" sz="1600" b="1" dirty="0"/>
              <a:t>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21714" y="2835156"/>
            <a:ext cx="4272385" cy="52322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dirty="0"/>
              <a:t> - </a:t>
            </a:r>
            <a:r>
              <a:rPr lang="en-US" sz="1400" b="1" dirty="0"/>
              <a:t> </a:t>
            </a:r>
            <a:r>
              <a:rPr lang="ru-RU" sz="1400" b="1" dirty="0"/>
              <a:t>организация труда работников по оказанию дополнительной адресной </a:t>
            </a:r>
            <a:r>
              <a:rPr lang="ru-RU" sz="1400" b="1" dirty="0" smtClean="0"/>
              <a:t>поддержки </a:t>
            </a:r>
            <a:r>
              <a:rPr lang="ru-RU" sz="1400" b="1" dirty="0"/>
              <a:t>граждан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13430" y="2472469"/>
            <a:ext cx="4280669" cy="307777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dirty="0"/>
              <a:t>-  изменения в трудовых отношениях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513430" y="2109782"/>
            <a:ext cx="4280669" cy="307777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dirty="0"/>
              <a:t>- противоэпидемиологические мероприятия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084970" y="4563387"/>
            <a:ext cx="6010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МФЦ </a:t>
            </a:r>
          </a:p>
        </p:txBody>
      </p:sp>
      <p:pic>
        <p:nvPicPr>
          <p:cNvPr id="23" name="Рисунок 22" descr="710b49b8d04fb6f9eab0f9992f4e597c-removebg-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1349" y="4510387"/>
            <a:ext cx="389383" cy="388604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678927" y="4515966"/>
            <a:ext cx="1161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 </a:t>
            </a:r>
            <a:r>
              <a:rPr lang="ru-RU" sz="1200" b="1" dirty="0" err="1" smtClean="0"/>
              <a:t>Колл</a:t>
            </a:r>
            <a:r>
              <a:rPr lang="ru-RU" sz="1200" b="1" dirty="0" smtClean="0"/>
              <a:t>-центр</a:t>
            </a:r>
            <a:endParaRPr lang="ru-RU" sz="1400" dirty="0"/>
          </a:p>
        </p:txBody>
      </p:sp>
      <p:pic>
        <p:nvPicPr>
          <p:cNvPr id="27" name="Рисунок 26" descr="136-1368128_customer-support-call-support-png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9568" y="4535377"/>
            <a:ext cx="335524" cy="358325"/>
          </a:xfrm>
          <a:prstGeom prst="rect">
            <a:avLst/>
          </a:prstGeom>
        </p:spPr>
      </p:pic>
      <p:pic>
        <p:nvPicPr>
          <p:cNvPr id="29" name="Рисунок 28" descr="крест-removebg-previ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79939" y="4518864"/>
            <a:ext cx="477295" cy="35880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2039630" y="4559764"/>
            <a:ext cx="8776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Госпиталь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9010" y="101559"/>
            <a:ext cx="91440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 panose="020B0602020203020203" pitchFamily="34" charset="-52"/>
              </a:rPr>
              <a:t>РАБОТА В ОСОБЫХ УСЛОВИЯХ  - 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 panose="020B0602020203020203" pitchFamily="34" charset="-52"/>
              </a:rPr>
              <a:t>COVID-19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e Bold" panose="020B0602020203020203" pitchFamily="34" charset="-52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F189653F-238B-42D3-8AD1-7B066D9BCE50}"/>
              </a:ext>
            </a:extLst>
          </p:cNvPr>
          <p:cNvSpPr/>
          <p:nvPr/>
        </p:nvSpPr>
        <p:spPr>
          <a:xfrm>
            <a:off x="1835335" y="3923084"/>
            <a:ext cx="5472608" cy="307777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/>
            <a:r>
              <a:rPr lang="ru-RU" sz="1400" b="1" dirty="0"/>
              <a:t>Сотрудники филиала «Отрадное» ТЦСО «</a:t>
            </a:r>
            <a:r>
              <a:rPr lang="ru-RU" sz="1400" b="1" dirty="0" smtClean="0"/>
              <a:t>Бабушкинский» работали:</a:t>
            </a:r>
            <a:endParaRPr lang="ru-RU" sz="1400" b="1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EC979F35-ECF5-4A52-903B-C7A9C42B97FF}"/>
              </a:ext>
            </a:extLst>
          </p:cNvPr>
          <p:cNvSpPr/>
          <p:nvPr/>
        </p:nvSpPr>
        <p:spPr>
          <a:xfrm>
            <a:off x="7439669" y="4510387"/>
            <a:ext cx="1008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Больница</a:t>
            </a:r>
            <a:endParaRPr lang="ru-RU" sz="12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671" y="4477947"/>
            <a:ext cx="464020" cy="434083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3995872" y="4501214"/>
            <a:ext cx="11420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Оперативный штаб </a:t>
            </a:r>
            <a:endParaRPr lang="ru-RU" sz="1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7443" y="4503951"/>
            <a:ext cx="349899" cy="382074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5413419" y="4450365"/>
            <a:ext cx="17066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Комплекс </a:t>
            </a:r>
            <a:r>
              <a:rPr lang="ru-RU" sz="1200" b="1" dirty="0"/>
              <a:t>социального </a:t>
            </a:r>
            <a:r>
              <a:rPr lang="ru-RU" sz="1200" b="1" dirty="0" smtClean="0"/>
              <a:t>развития</a:t>
            </a:r>
            <a:endParaRPr lang="ru-RU" sz="12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03" y="4450365"/>
            <a:ext cx="471258" cy="40485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9D03DE36-F892-462B-B7D7-40B704773C38}"/>
              </a:ext>
            </a:extLst>
          </p:cNvPr>
          <p:cNvSpPr/>
          <p:nvPr/>
        </p:nvSpPr>
        <p:spPr>
          <a:xfrm>
            <a:off x="953" y="107603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 panose="020B0602020203020203" pitchFamily="34" charset="-52"/>
              </a:rPr>
              <a:t>НОВОВВЕДЕНИЯ В РАБОТЕ</a:t>
            </a:r>
          </a:p>
          <a:p>
            <a:pPr algn="ctr"/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e Bold" panose="020B0602020203020203" pitchFamily="34" charset="-52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59548" y="3046271"/>
            <a:ext cx="8651068" cy="574312"/>
            <a:chOff x="241411" y="3126549"/>
            <a:chExt cx="8651068" cy="574312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231758" y="3239196"/>
              <a:ext cx="766072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solidFill>
                    <a:srgbClr val="0070C0"/>
                  </a:solidFill>
                </a:rPr>
                <a:t>Реализован проект </a:t>
              </a:r>
              <a:r>
                <a:rPr lang="ru-RU" sz="1200" b="1" dirty="0">
                  <a:solidFill>
                    <a:srgbClr val="0070C0"/>
                  </a:solidFill>
                </a:rPr>
                <a:t>«Социальные службы в больницах» на базе ГКБ имени </a:t>
              </a:r>
              <a:r>
                <a:rPr lang="ru-RU" sz="1200" b="1" dirty="0" err="1" smtClean="0">
                  <a:solidFill>
                    <a:srgbClr val="0070C0"/>
                  </a:solidFill>
                </a:rPr>
                <a:t>Ерамишанцева</a:t>
              </a:r>
              <a:r>
                <a:rPr lang="ru-RU" sz="1200" b="1" dirty="0" smtClean="0">
                  <a:solidFill>
                    <a:srgbClr val="0070C0"/>
                  </a:solidFill>
                </a:rPr>
                <a:t> – </a:t>
              </a:r>
              <a:r>
                <a:rPr lang="ru-RU" sz="1200" b="1" dirty="0" smtClean="0">
                  <a:solidFill>
                    <a:srgbClr val="FF0000"/>
                  </a:solidFill>
                </a:rPr>
                <a:t>1 координатор, </a:t>
              </a:r>
              <a:r>
                <a:rPr lang="ru-RU" sz="1200" b="1" dirty="0" smtClean="0">
                  <a:solidFill>
                    <a:srgbClr val="0070C0"/>
                  </a:solidFill>
                </a:rPr>
                <a:t>оказана помощь - </a:t>
              </a:r>
              <a:r>
                <a:rPr lang="ru-RU" sz="1200" b="1" dirty="0" smtClean="0">
                  <a:solidFill>
                    <a:srgbClr val="FF0000"/>
                  </a:solidFill>
                </a:rPr>
                <a:t>357 чел.</a:t>
              </a:r>
              <a:endParaRPr lang="ru-RU" sz="1200" b="1" dirty="0">
                <a:solidFill>
                  <a:srgbClr val="FF0000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411" y="3126549"/>
              <a:ext cx="991657" cy="536321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251520" y="1938219"/>
            <a:ext cx="7941826" cy="553741"/>
            <a:chOff x="1166677" y="1889580"/>
            <a:chExt cx="7941826" cy="55374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AB993E5F-3E02-42D5-B7FD-64EE3F035439}"/>
                </a:ext>
              </a:extLst>
            </p:cNvPr>
            <p:cNvSpPr txBox="1"/>
            <p:nvPr/>
          </p:nvSpPr>
          <p:spPr>
            <a:xfrm>
              <a:off x="1536888" y="1980273"/>
              <a:ext cx="7571615" cy="3046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60363" algn="just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50" b="1" dirty="0" smtClean="0">
                  <a:solidFill>
                    <a:srgbClr val="0070C0"/>
                  </a:solidFill>
                  <a:ea typeface="Times New Roman" panose="02020603050405020304" pitchFamily="18" charset="0"/>
                </a:rPr>
                <a:t>Организованы в</a:t>
              </a:r>
              <a:r>
                <a:rPr lang="ru-RU" sz="1150" b="1" dirty="0" smtClean="0">
                  <a:solidFill>
                    <a:srgbClr val="0070C0"/>
                  </a:solidFill>
                  <a:effectLst/>
                  <a:ea typeface="Times New Roman" panose="02020603050405020304" pitchFamily="18" charset="0"/>
                </a:rPr>
                <a:t>ыдачи </a:t>
              </a:r>
              <a:r>
                <a:rPr lang="ru-RU" sz="1150" b="1" dirty="0">
                  <a:solidFill>
                    <a:srgbClr val="0070C0"/>
                  </a:solidFill>
                  <a:effectLst/>
                  <a:ea typeface="Times New Roman" panose="02020603050405020304" pitchFamily="18" charset="0"/>
                </a:rPr>
                <a:t>коробок «С заботой о здоровье</a:t>
              </a:r>
              <a:r>
                <a:rPr lang="ru-RU" sz="1150" b="1" dirty="0" smtClean="0">
                  <a:solidFill>
                    <a:srgbClr val="0070C0"/>
                  </a:solidFill>
                  <a:effectLst/>
                  <a:ea typeface="Times New Roman" panose="02020603050405020304" pitchFamily="18" charset="0"/>
                </a:rPr>
                <a:t>» - </a:t>
              </a:r>
              <a:r>
                <a:rPr lang="ru-RU" sz="1200" b="1" dirty="0" smtClean="0">
                  <a:solidFill>
                    <a:srgbClr val="FF0000"/>
                  </a:solidFill>
                  <a:effectLst/>
                  <a:ea typeface="Times New Roman" panose="02020603050405020304" pitchFamily="18" charset="0"/>
                </a:rPr>
                <a:t>490 чел.  </a:t>
              </a:r>
              <a:r>
                <a:rPr lang="ru-RU" sz="1200" b="1" dirty="0">
                  <a:solidFill>
                    <a:srgbClr val="0070C0"/>
                  </a:solidFill>
                  <a:ea typeface="Times New Roman" panose="02020603050405020304" pitchFamily="18" charset="0"/>
                </a:rPr>
                <a:t>и </a:t>
              </a:r>
              <a:r>
                <a:rPr lang="ru-RU" sz="1150" b="1" dirty="0">
                  <a:solidFill>
                    <a:srgbClr val="0070C0"/>
                  </a:solidFill>
                  <a:ea typeface="Times New Roman" panose="02020603050405020304" pitchFamily="18" charset="0"/>
                </a:rPr>
                <a:t>компенсационных  </a:t>
              </a:r>
              <a:r>
                <a:rPr lang="ru-RU" sz="1150" b="1" dirty="0" smtClean="0">
                  <a:solidFill>
                    <a:srgbClr val="0070C0"/>
                  </a:solidFill>
                  <a:ea typeface="Times New Roman" panose="02020603050405020304" pitchFamily="18" charset="0"/>
                </a:rPr>
                <a:t>выплат </a:t>
              </a:r>
              <a:r>
                <a:rPr lang="ru-RU" sz="1200" b="1" dirty="0">
                  <a:solidFill>
                    <a:srgbClr val="0070C0"/>
                  </a:solidFill>
                  <a:ea typeface="Times New Roman" panose="02020603050405020304" pitchFamily="18" charset="0"/>
                </a:rPr>
                <a:t>-</a:t>
              </a:r>
              <a:r>
                <a:rPr lang="ru-RU" sz="1200" b="1" dirty="0" smtClean="0">
                  <a:solidFill>
                    <a:srgbClr val="0070C0"/>
                  </a:solidFill>
                  <a:ea typeface="Times New Roman" panose="02020603050405020304" pitchFamily="18" charset="0"/>
                </a:rPr>
                <a:t> </a:t>
              </a:r>
              <a:r>
                <a:rPr lang="ru-RU" sz="1200" b="1" dirty="0" smtClean="0">
                  <a:solidFill>
                    <a:srgbClr val="FF0000"/>
                  </a:solidFill>
                  <a:ea typeface="Times New Roman" panose="02020603050405020304" pitchFamily="18" charset="0"/>
                </a:rPr>
                <a:t>1422 чел. </a:t>
              </a:r>
              <a:endParaRPr lang="ru-RU" sz="12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677" y="1889580"/>
              <a:ext cx="646163" cy="553741"/>
            </a:xfrm>
            <a:prstGeom prst="rect">
              <a:avLst/>
            </a:prstGeom>
          </p:spPr>
        </p:pic>
      </p:grpSp>
      <p:grpSp>
        <p:nvGrpSpPr>
          <p:cNvPr id="4" name="Группа 3"/>
          <p:cNvGrpSpPr/>
          <p:nvPr/>
        </p:nvGrpSpPr>
        <p:grpSpPr>
          <a:xfrm>
            <a:off x="832255" y="2501971"/>
            <a:ext cx="7459516" cy="480192"/>
            <a:chOff x="223648" y="2271805"/>
            <a:chExt cx="7459516" cy="480192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796" b="89796" l="3041" r="54035"/>
                      </a14:imgEffect>
                    </a14:imgLayer>
                  </a14:imgProps>
                </a:ext>
              </a:extLst>
            </a:blip>
            <a:srcRect r="39842"/>
            <a:stretch/>
          </p:blipFill>
          <p:spPr>
            <a:xfrm flipH="1">
              <a:off x="223648" y="2271805"/>
              <a:ext cx="1008112" cy="480192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AB993E5F-3E02-42D5-B7FD-64EE3F035439}"/>
                </a:ext>
              </a:extLst>
            </p:cNvPr>
            <p:cNvSpPr txBox="1"/>
            <p:nvPr/>
          </p:nvSpPr>
          <p:spPr>
            <a:xfrm>
              <a:off x="757076" y="2414919"/>
              <a:ext cx="6926088" cy="3046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algn="just"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b="1" dirty="0">
                  <a:solidFill>
                    <a:srgbClr val="0070C0"/>
                  </a:solidFill>
                  <a:ea typeface="Times New Roman" panose="02020603050405020304" pitchFamily="18" charset="0"/>
                </a:rPr>
                <a:t>П</a:t>
              </a:r>
              <a:r>
                <a:rPr lang="ru-RU" sz="1200" b="1" dirty="0" smtClean="0">
                  <a:solidFill>
                    <a:srgbClr val="0070C0"/>
                  </a:solidFill>
                  <a:ea typeface="Times New Roman" panose="02020603050405020304" pitchFamily="18" charset="0"/>
                </a:rPr>
                <a:t>илотный </a:t>
              </a:r>
              <a:r>
                <a:rPr lang="ru-RU" sz="1200" b="1" dirty="0">
                  <a:solidFill>
                    <a:srgbClr val="0070C0"/>
                  </a:solidFill>
                  <a:ea typeface="Times New Roman" panose="02020603050405020304" pitchFamily="18" charset="0"/>
                </a:rPr>
                <a:t>проект «Школа родственного ухода</a:t>
              </a:r>
              <a:r>
                <a:rPr lang="ru-RU" sz="1200" b="1" dirty="0" smtClean="0">
                  <a:solidFill>
                    <a:srgbClr val="0070C0"/>
                  </a:solidFill>
                  <a:ea typeface="Times New Roman" panose="02020603050405020304" pitchFamily="18" charset="0"/>
                </a:rPr>
                <a:t>» - </a:t>
              </a:r>
              <a:r>
                <a:rPr lang="ru-RU" sz="1200" b="1" dirty="0" smtClean="0">
                  <a:solidFill>
                    <a:srgbClr val="FF0000"/>
                  </a:solidFill>
                  <a:ea typeface="Times New Roman" panose="02020603050405020304" pitchFamily="18" charset="0"/>
                </a:rPr>
                <a:t>31 чел. </a:t>
              </a:r>
              <a:endParaRPr lang="ru-RU" sz="1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149895" y="1220278"/>
            <a:ext cx="7950888" cy="616458"/>
            <a:chOff x="486617" y="4039646"/>
            <a:chExt cx="8464210" cy="616458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1166677" y="4146168"/>
              <a:ext cx="778415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50" b="1" dirty="0" smtClean="0">
                  <a:solidFill>
                    <a:srgbClr val="0070C0"/>
                  </a:solidFill>
                </a:rPr>
                <a:t>Совместная организация работы </a:t>
              </a:r>
              <a:r>
                <a:rPr lang="ru-RU" sz="1150" b="1" dirty="0">
                  <a:solidFill>
                    <a:srgbClr val="0070C0"/>
                  </a:solidFill>
                </a:rPr>
                <a:t>с поликлиниками </a:t>
              </a:r>
              <a:r>
                <a:rPr lang="ru-RU" sz="1150" b="1" dirty="0" smtClean="0">
                  <a:solidFill>
                    <a:srgbClr val="0070C0"/>
                  </a:solidFill>
                </a:rPr>
                <a:t>по </a:t>
              </a:r>
              <a:r>
                <a:rPr lang="ru-RU" sz="1150" b="1" dirty="0">
                  <a:solidFill>
                    <a:srgbClr val="0070C0"/>
                  </a:solidFill>
                </a:rPr>
                <a:t>проведению выездной вакцинации на дому «мобильными бригадами» </a:t>
              </a:r>
              <a:r>
                <a:rPr lang="ru-RU" sz="1150" b="1" dirty="0" smtClean="0">
                  <a:solidFill>
                    <a:srgbClr val="0070C0"/>
                  </a:solidFill>
                </a:rPr>
                <a:t>отдельных </a:t>
              </a:r>
              <a:r>
                <a:rPr lang="ru-RU" sz="1150" b="1" dirty="0">
                  <a:solidFill>
                    <a:srgbClr val="0070C0"/>
                  </a:solidFill>
                </a:rPr>
                <a:t>групп </a:t>
              </a:r>
              <a:r>
                <a:rPr lang="ru-RU" sz="1150" b="1" dirty="0" smtClean="0">
                  <a:solidFill>
                    <a:srgbClr val="0070C0"/>
                  </a:solidFill>
                </a:rPr>
                <a:t>населения – </a:t>
              </a:r>
              <a:r>
                <a:rPr lang="ru-RU" sz="1150" b="1" dirty="0" smtClean="0">
                  <a:solidFill>
                    <a:srgbClr val="FF0000"/>
                  </a:solidFill>
                </a:rPr>
                <a:t>138 чел.</a:t>
              </a:r>
              <a:endParaRPr lang="ru-RU" sz="1150" b="1" dirty="0">
                <a:solidFill>
                  <a:srgbClr val="FF0000"/>
                </a:solidFill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17" y="4039646"/>
              <a:ext cx="616458" cy="616458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395536" y="3849068"/>
            <a:ext cx="7552590" cy="357206"/>
            <a:chOff x="900625" y="3747387"/>
            <a:chExt cx="7552590" cy="35720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AB993E5F-3E02-42D5-B7FD-64EE3F035439}"/>
                </a:ext>
              </a:extLst>
            </p:cNvPr>
            <p:cNvSpPr txBox="1"/>
            <p:nvPr/>
          </p:nvSpPr>
          <p:spPr>
            <a:xfrm>
              <a:off x="1527127" y="3747387"/>
              <a:ext cx="6926088" cy="3046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60363" algn="just"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b="1" dirty="0" smtClean="0">
                  <a:solidFill>
                    <a:srgbClr val="0070C0"/>
                  </a:solidFill>
                  <a:ea typeface="Times New Roman" panose="02020603050405020304" pitchFamily="18" charset="0"/>
                </a:rPr>
                <a:t>Открытие Центров Московского долголетия –</a:t>
              </a:r>
              <a:r>
                <a:rPr lang="ru-RU" sz="1200" b="1" dirty="0" smtClean="0">
                  <a:solidFill>
                    <a:srgbClr val="FF0000"/>
                  </a:solidFill>
                  <a:ea typeface="Times New Roman" panose="02020603050405020304" pitchFamily="18" charset="0"/>
                </a:rPr>
                <a:t> 1  </a:t>
              </a:r>
              <a:endParaRPr lang="ru-RU" sz="1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625" y="3764548"/>
              <a:ext cx="898827" cy="340045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1122918" y="4225693"/>
            <a:ext cx="7145358" cy="554311"/>
            <a:chOff x="1317619" y="2676304"/>
            <a:chExt cx="7145358" cy="55431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AB993E5F-3E02-42D5-B7FD-64EE3F035439}"/>
                </a:ext>
              </a:extLst>
            </p:cNvPr>
            <p:cNvSpPr txBox="1"/>
            <p:nvPr/>
          </p:nvSpPr>
          <p:spPr>
            <a:xfrm>
              <a:off x="1536889" y="2804626"/>
              <a:ext cx="6926088" cy="2922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60363" algn="just"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b="1" dirty="0" smtClean="0">
                  <a:solidFill>
                    <a:srgbClr val="0070C0"/>
                  </a:solidFill>
                  <a:ea typeface="Times New Roman" panose="02020603050405020304" pitchFamily="18" charset="0"/>
                </a:rPr>
                <a:t>Работа в мобилизационных пунктах – </a:t>
              </a:r>
              <a:r>
                <a:rPr lang="ru-RU" sz="1200" b="1" dirty="0" smtClean="0">
                  <a:solidFill>
                    <a:srgbClr val="FF0000"/>
                  </a:solidFill>
                  <a:ea typeface="Times New Roman" panose="02020603050405020304" pitchFamily="18" charset="0"/>
                </a:rPr>
                <a:t>4 сотрудника</a:t>
              </a:r>
              <a:endParaRPr lang="ru-RU" sz="1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619" y="2676304"/>
              <a:ext cx="554311" cy="5543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86644" y="1303484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81576" y="2427309"/>
            <a:ext cx="33077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  </a:t>
            </a:r>
            <a:r>
              <a:rPr lang="ru-RU" sz="1600" b="1" dirty="0">
                <a:solidFill>
                  <a:srgbClr val="0070C0"/>
                </a:solidFill>
              </a:rPr>
              <a:t>Медицинские маски </a:t>
            </a:r>
            <a:r>
              <a:rPr lang="ru-RU" b="1" dirty="0" smtClean="0">
                <a:solidFill>
                  <a:srgbClr val="9A314B"/>
                </a:solidFill>
              </a:rPr>
              <a:t>7 572 шт</a:t>
            </a:r>
            <a:r>
              <a:rPr lang="ru-RU" b="1" dirty="0">
                <a:solidFill>
                  <a:srgbClr val="9A314B"/>
                </a:solidFill>
              </a:rPr>
              <a:t>.</a:t>
            </a:r>
          </a:p>
        </p:txBody>
      </p:sp>
      <p:pic>
        <p:nvPicPr>
          <p:cNvPr id="2051" name="Picture 3" descr="C:\Users\User\Downloads\transparent-turquoise-5ed4ee77b3b0d7.361143751591012983736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149" y="2319430"/>
            <a:ext cx="747920" cy="698735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6016039" y="2372990"/>
            <a:ext cx="28670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</a:rPr>
              <a:t>Антисептики</a:t>
            </a:r>
            <a:r>
              <a:rPr lang="ru-RU" b="1" dirty="0">
                <a:solidFill>
                  <a:srgbClr val="048E74"/>
                </a:solidFill>
              </a:rPr>
              <a:t>  </a:t>
            </a:r>
            <a:r>
              <a:rPr lang="ru-RU" b="1" dirty="0" smtClean="0">
                <a:solidFill>
                  <a:srgbClr val="9A314B"/>
                </a:solidFill>
              </a:rPr>
              <a:t>90 л.</a:t>
            </a:r>
            <a:r>
              <a:rPr lang="ru-RU" dirty="0" smtClean="0"/>
              <a:t> </a:t>
            </a:r>
            <a:endParaRPr lang="ru-RU" b="1" dirty="0"/>
          </a:p>
        </p:txBody>
      </p:sp>
      <p:pic>
        <p:nvPicPr>
          <p:cNvPr id="2053" name="Picture 5" descr="C:\Users\User\Downloads\antiseptic_PNG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4844" y="2265096"/>
            <a:ext cx="648072" cy="64807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908909" y="1707654"/>
            <a:ext cx="7560840" cy="276999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Для обеспечения санитарно-эпидемиологических требований работникам учреждения были выданы </a:t>
            </a:r>
          </a:p>
        </p:txBody>
      </p:sp>
      <p:pic>
        <p:nvPicPr>
          <p:cNvPr id="21" name="Рисунок 20" descr="28-281184_syringe-injection-clip-art-syringe-injection-clip-a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6394" y="4064439"/>
            <a:ext cx="437404" cy="43204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108774"/>
            <a:ext cx="91440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 panose="020B0602020203020203" pitchFamily="34" charset="-52"/>
              </a:rPr>
              <a:t>ОБЕСПЕЧЕНИЕ СИЗ В УЧРЕЖДЕНИИ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88" y="3915515"/>
            <a:ext cx="900643" cy="58867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127171" y="4036801"/>
            <a:ext cx="23866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Масочный режим для сотрудников и посетителей</a:t>
            </a:r>
            <a:endParaRPr lang="ru-RU" sz="12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806082" y="4018853"/>
            <a:ext cx="14029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Вакцинация и ревакцинация</a:t>
            </a:r>
            <a:endParaRPr lang="ru-RU" sz="12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079" y="3914539"/>
            <a:ext cx="610154" cy="581948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5695233" y="4082293"/>
            <a:ext cx="14029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Дезинфекция</a:t>
            </a:r>
            <a:endParaRPr lang="ru-RU" sz="12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7531736" y="4036801"/>
            <a:ext cx="16470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Обеззараживание воздуха</a:t>
            </a:r>
            <a:endParaRPr lang="ru-RU" sz="120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902" y="3948729"/>
            <a:ext cx="645482" cy="64548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804084" y="3279792"/>
            <a:ext cx="3517107" cy="276999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Меры по профилактике заболеваний</a:t>
            </a:r>
          </a:p>
        </p:txBody>
      </p:sp>
    </p:spTree>
    <p:extLst>
      <p:ext uri="{BB962C8B-B14F-4D97-AF65-F5344CB8AC3E}">
        <p14:creationId xmlns:p14="http://schemas.microsoft.com/office/powerpoint/2010/main" val="638704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5652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	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755576" y="1113263"/>
            <a:ext cx="9144000" cy="661918"/>
            <a:chOff x="827584" y="1407868"/>
            <a:chExt cx="9144000" cy="661918"/>
          </a:xfrm>
        </p:grpSpPr>
        <p:sp>
          <p:nvSpPr>
            <p:cNvPr id="21" name="TextBox 20"/>
            <p:cNvSpPr txBox="1"/>
            <p:nvPr/>
          </p:nvSpPr>
          <p:spPr>
            <a:xfrm>
              <a:off x="827584" y="1491630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0070C0"/>
                  </a:solidFill>
                </a:rPr>
                <a:t>Выделено </a:t>
              </a:r>
              <a:r>
                <a:rPr lang="ru-RU" sz="2000" b="1" dirty="0">
                  <a:solidFill>
                    <a:srgbClr val="0070C0"/>
                  </a:solidFill>
                </a:rPr>
                <a:t>: </a:t>
              </a:r>
              <a:r>
                <a:rPr lang="ru-RU" sz="2000" b="1" dirty="0" smtClean="0">
                  <a:solidFill>
                    <a:srgbClr val="9A314B"/>
                  </a:solidFill>
                </a:rPr>
                <a:t>2 116 956,99 рублей</a:t>
              </a:r>
              <a:endParaRPr lang="ru-RU" sz="2000" b="1" dirty="0">
                <a:solidFill>
                  <a:srgbClr val="9A314B"/>
                </a:solidFill>
              </a:endParaRPr>
            </a:p>
          </p:txBody>
        </p:sp>
        <p:pic>
          <p:nvPicPr>
            <p:cNvPr id="138241" name="Picture 1" descr="C:\Users\User\Desktop\untitled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67109" y="1407868"/>
              <a:ext cx="661918" cy="661918"/>
            </a:xfrm>
            <a:prstGeom prst="rect">
              <a:avLst/>
            </a:prstGeom>
            <a:noFill/>
          </p:spPr>
        </p:pic>
      </p:grpSp>
      <p:sp>
        <p:nvSpPr>
          <p:cNvPr id="29" name="TextBox 28"/>
          <p:cNvSpPr txBox="1"/>
          <p:nvPr/>
        </p:nvSpPr>
        <p:spPr>
          <a:xfrm>
            <a:off x="3736246" y="3192123"/>
            <a:ext cx="157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Компьютерная техника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-50424" y="86704"/>
            <a:ext cx="91440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 panose="020B0602020203020203" pitchFamily="34" charset="-52"/>
              </a:rPr>
              <a:t>МОДЕРНИЗАЦИЯ УЧРЕЖДЕНИЯ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e Bold" panose="020B0602020203020203" pitchFamily="34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137" y="2067507"/>
            <a:ext cx="1322727" cy="11257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03" b="89987" l="380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357" y="1912703"/>
            <a:ext cx="1872208" cy="152422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658164" y="3193263"/>
            <a:ext cx="157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Звуковое оборудование 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6815" y="3185151"/>
            <a:ext cx="1762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Мультимедийное оборудование </a:t>
            </a: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29" y="1849639"/>
            <a:ext cx="1816636" cy="136070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34947" y="3834679"/>
            <a:ext cx="36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- </a:t>
            </a:r>
            <a:r>
              <a:rPr lang="ru-RU" sz="1400" dirty="0">
                <a:solidFill>
                  <a:srgbClr val="0070C0"/>
                </a:solidFill>
              </a:rPr>
              <a:t>интерактивная панель – </a:t>
            </a:r>
            <a:r>
              <a:rPr lang="ru-RU" sz="1400" dirty="0" smtClean="0">
                <a:solidFill>
                  <a:srgbClr val="0070C0"/>
                </a:solidFill>
              </a:rPr>
              <a:t>1</a:t>
            </a:r>
            <a:endParaRPr lang="ru-RU" sz="1400" dirty="0">
              <a:solidFill>
                <a:srgbClr val="0070C0"/>
              </a:solidFill>
            </a:endParaRPr>
          </a:p>
          <a:p>
            <a:r>
              <a:rPr lang="ru-RU" sz="1400" dirty="0" smtClean="0">
                <a:solidFill>
                  <a:srgbClr val="0070C0"/>
                </a:solidFill>
              </a:rPr>
              <a:t>- </a:t>
            </a:r>
            <a:r>
              <a:rPr lang="ru-RU" sz="1400" dirty="0">
                <a:solidFill>
                  <a:srgbClr val="0070C0"/>
                </a:solidFill>
              </a:rPr>
              <a:t>проектор – </a:t>
            </a:r>
            <a:r>
              <a:rPr lang="ru-RU" sz="1400" dirty="0" smtClean="0">
                <a:solidFill>
                  <a:srgbClr val="0070C0"/>
                </a:solidFill>
              </a:rPr>
              <a:t>1</a:t>
            </a:r>
            <a:endParaRPr lang="ru-RU" sz="1400" dirty="0">
              <a:solidFill>
                <a:srgbClr val="0070C0"/>
              </a:solidFill>
            </a:endParaRPr>
          </a:p>
          <a:p>
            <a:r>
              <a:rPr lang="ru-RU" sz="1400" dirty="0">
                <a:solidFill>
                  <a:srgbClr val="0070C0"/>
                </a:solidFill>
              </a:rPr>
              <a:t>- экран для проектора – </a:t>
            </a:r>
            <a:r>
              <a:rPr lang="ru-RU" sz="1400" dirty="0" smtClean="0">
                <a:solidFill>
                  <a:srgbClr val="0070C0"/>
                </a:solidFill>
              </a:rPr>
              <a:t>1</a:t>
            </a:r>
            <a:endParaRPr lang="ru-RU" sz="1400" dirty="0">
              <a:solidFill>
                <a:srgbClr val="0070C0"/>
              </a:solidFill>
            </a:endParaRPr>
          </a:p>
          <a:p>
            <a:r>
              <a:rPr lang="ru-RU" sz="1400" dirty="0">
                <a:solidFill>
                  <a:srgbClr val="0070C0"/>
                </a:solidFill>
              </a:rPr>
              <a:t>- профессиональный дисплей (телевизор) - </a:t>
            </a:r>
            <a:r>
              <a:rPr lang="ru-RU" sz="1400" dirty="0" smtClean="0">
                <a:solidFill>
                  <a:srgbClr val="0070C0"/>
                </a:solidFill>
              </a:rPr>
              <a:t>3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10586" y="3841651"/>
            <a:ext cx="15228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70C0"/>
                </a:solidFill>
              </a:rPr>
              <a:t>- моноблок – </a:t>
            </a:r>
            <a:r>
              <a:rPr lang="ru-RU" sz="1400" dirty="0" smtClean="0">
                <a:solidFill>
                  <a:srgbClr val="0070C0"/>
                </a:solidFill>
              </a:rPr>
              <a:t>9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44208" y="3834678"/>
            <a:ext cx="23224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70C0"/>
                </a:solidFill>
              </a:rPr>
              <a:t>- акустическая система – </a:t>
            </a:r>
            <a:r>
              <a:rPr lang="ru-RU" sz="1400" dirty="0" smtClean="0">
                <a:solidFill>
                  <a:srgbClr val="0070C0"/>
                </a:solidFill>
              </a:rPr>
              <a:t>6</a:t>
            </a:r>
            <a:endParaRPr lang="ru-RU" sz="1400" dirty="0">
              <a:solidFill>
                <a:srgbClr val="0070C0"/>
              </a:solidFill>
            </a:endParaRPr>
          </a:p>
          <a:p>
            <a:r>
              <a:rPr lang="ru-RU" sz="1400" dirty="0">
                <a:solidFill>
                  <a:srgbClr val="0070C0"/>
                </a:solidFill>
              </a:rPr>
              <a:t>- радиомикрофон – </a:t>
            </a:r>
            <a:r>
              <a:rPr lang="ru-RU" sz="1400" dirty="0" smtClean="0">
                <a:solidFill>
                  <a:srgbClr val="0070C0"/>
                </a:solidFill>
              </a:rPr>
              <a:t>2</a:t>
            </a:r>
            <a:endParaRPr lang="ru-RU" sz="1400" dirty="0">
              <a:solidFill>
                <a:srgbClr val="0070C0"/>
              </a:solidFill>
            </a:endParaRPr>
          </a:p>
          <a:p>
            <a:r>
              <a:rPr lang="ru-RU" sz="1400" dirty="0" smtClean="0">
                <a:solidFill>
                  <a:srgbClr val="0070C0"/>
                </a:solidFill>
              </a:rPr>
              <a:t>- петличный </a:t>
            </a:r>
            <a:r>
              <a:rPr lang="ru-RU" sz="1400" dirty="0">
                <a:solidFill>
                  <a:srgbClr val="0070C0"/>
                </a:solidFill>
              </a:rPr>
              <a:t>микрофон – </a:t>
            </a:r>
            <a:r>
              <a:rPr lang="ru-RU" sz="1400" dirty="0" smtClean="0">
                <a:solidFill>
                  <a:srgbClr val="0070C0"/>
                </a:solidFill>
              </a:rPr>
              <a:t>1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- караоке-система </a:t>
            </a:r>
            <a:r>
              <a:rPr lang="ru-RU" sz="1400" dirty="0">
                <a:solidFill>
                  <a:srgbClr val="0070C0"/>
                </a:solidFill>
              </a:rPr>
              <a:t>– </a:t>
            </a:r>
            <a:r>
              <a:rPr lang="ru-RU" sz="1400" dirty="0" smtClean="0">
                <a:solidFill>
                  <a:srgbClr val="0070C0"/>
                </a:solidFill>
              </a:rPr>
              <a:t>1</a:t>
            </a:r>
            <a:endParaRPr lang="ru-RU" sz="1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20669</TotalTime>
  <Words>824</Words>
  <Application>Microsoft Office PowerPoint</Application>
  <PresentationFormat>Экран (16:9)</PresentationFormat>
  <Paragraphs>168</Paragraphs>
  <Slides>18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(Основной текст)</vt:lpstr>
      <vt:lpstr>Circe Bold</vt:lpstr>
      <vt:lpstr>Tahoma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ГБУ ТЦСО Южнопортовый</dc:title>
  <dc:creator>20</dc:creator>
  <cp:lastModifiedBy>UserN</cp:lastModifiedBy>
  <cp:revision>1659</cp:revision>
  <cp:lastPrinted>2023-03-09T15:26:49Z</cp:lastPrinted>
  <dcterms:created xsi:type="dcterms:W3CDTF">2018-11-14T06:33:57Z</dcterms:created>
  <dcterms:modified xsi:type="dcterms:W3CDTF">2023-03-13T06:09:55Z</dcterms:modified>
</cp:coreProperties>
</file>