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8" r:id="rId7"/>
    <p:sldId id="269" r:id="rId8"/>
    <p:sldId id="271" r:id="rId9"/>
    <p:sldId id="273" r:id="rId10"/>
  </p:sldIdLst>
  <p:sldSz cx="9144000" cy="5143500" type="screen16x9"/>
  <p:notesSz cx="9144000" cy="51435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597822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79"/>
            <a:ext cx="2057400" cy="438864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4166" b="1250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 bwMode="auto">
          <a:xfrm>
            <a:off x="4641251" y="1352581"/>
            <a:ext cx="4378051" cy="1977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sz="1800" b="1" i="0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Информация о работе </a:t>
            </a:r>
          </a:p>
          <a:p>
            <a:pPr algn="ctr">
              <a:defRPr/>
            </a:pPr>
            <a:r>
              <a:rPr sz="1800" b="1" i="0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филиала «Отрадное»</a:t>
            </a:r>
            <a:endParaRPr sz="720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sz="1800" b="1" i="0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ГБУ Территориального центра социального обслуживания «Бабушкинский» </a:t>
            </a:r>
            <a:endParaRPr sz="7200">
              <a:solidFill>
                <a:schemeClr val="bg1"/>
              </a:solidFill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800" b="1" i="0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 2023 году</a:t>
            </a:r>
            <a:endParaRPr sz="4800" b="0" i="0" u="none" strike="noStrike" cap="none" spc="0">
              <a:ln>
                <a:noFill/>
              </a:ln>
              <a:solidFill>
                <a:schemeClr val="bg1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785851" y="4082859"/>
            <a:ext cx="4235251" cy="9452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sz="1400" b="1" i="0" u="none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Докладчик</a:t>
            </a:r>
            <a:r>
              <a:rPr sz="1400" b="1" i="0" u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Петрова</a:t>
            </a:r>
            <a:r>
              <a:rPr sz="1400" b="1" i="0" u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Светлана</a:t>
            </a:r>
            <a:r>
              <a:rPr sz="1400" b="1" i="0" u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Николаевна</a:t>
            </a:r>
            <a:r>
              <a:rPr sz="1400" b="1" i="0" u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Руководитель</a:t>
            </a:r>
            <a:r>
              <a:rPr sz="1400" b="1" i="0" u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социальной</a:t>
            </a:r>
            <a:r>
              <a:rPr sz="1400" b="1" i="0" u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службы</a:t>
            </a:r>
            <a:r>
              <a:rPr sz="1400" b="1" i="0" u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Управления</a:t>
            </a:r>
            <a:r>
              <a:rPr sz="1400" b="1" i="0" u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организации</a:t>
            </a:r>
            <a:r>
              <a:rPr sz="1400" b="1" i="0" u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оказания</a:t>
            </a:r>
            <a:r>
              <a:rPr sz="1400" b="1" i="0" u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социальных</a:t>
            </a:r>
            <a:r>
              <a:rPr sz="1400" b="1" i="0" u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услуг</a:t>
            </a:r>
            <a:r>
              <a:rPr sz="1400" b="1" i="0" u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400" b="1" i="0" u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СВАО ГБУ «</a:t>
            </a:r>
            <a:r>
              <a:rPr sz="1400" b="1" i="0" u="none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Мой</a:t>
            </a:r>
            <a:r>
              <a:rPr sz="1400" b="1" i="0" u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социальный</a:t>
            </a:r>
            <a:r>
              <a:rPr sz="1400" b="1" i="0" u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помощник</a:t>
            </a:r>
            <a:r>
              <a:rPr sz="1400" b="1" i="0" u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4204623" y="0"/>
            <a:ext cx="4971278" cy="801205"/>
            <a:chOff x="0" y="-75554"/>
            <a:chExt cx="4971278" cy="80120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117276" y="41073"/>
              <a:ext cx="854002" cy="570144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 bwMode="auto">
            <a:xfrm>
              <a:off x="0" y="-75554"/>
              <a:ext cx="3958077" cy="801205"/>
              <a:chOff x="0" y="-75554"/>
              <a:chExt cx="3958077" cy="801205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3059832" y="-75554"/>
                <a:ext cx="898245" cy="801205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0" y="-9735"/>
                <a:ext cx="2821854" cy="62095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7692" b="41025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7901" y="489555"/>
            <a:ext cx="865560" cy="865560"/>
          </a:xfrm>
          <a:prstGeom prst="rect">
            <a:avLst/>
          </a:prstGeom>
        </p:spPr>
      </p:pic>
      <p:pic>
        <p:nvPicPr>
          <p:cNvPr id="16" name="Рисунок 2" descr="отрадное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4499992" y="1203598"/>
            <a:ext cx="4288921" cy="359289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 bwMode="auto">
          <a:xfrm>
            <a:off x="885875" y="441114"/>
            <a:ext cx="7469691" cy="33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0" u="none" strike="noStrike" cap="none" spc="0" dirty="0">
                <a:solidFill>
                  <a:schemeClr val="tx2">
                    <a:lumMod val="75000"/>
                  </a:schemeClr>
                </a:solidFill>
                <a:latin typeface="Circe Bold"/>
                <a:ea typeface="Circe Bold"/>
                <a:cs typeface="Circe Bold"/>
              </a:rPr>
              <a:t>Филиал «ОТРАДНОЕ»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irce Bold"/>
              </a:rPr>
              <a:t> ГБУ ТЦСО «БАБУШКИНСКИЙ» 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762256" y="1807102"/>
            <a:ext cx="3267585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bg1"/>
                </a:solidFill>
                <a:latin typeface="Circe Bold"/>
              </a:rPr>
              <a:t>ул. Римского-Корсакова, д.6,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411760" y="3025698"/>
            <a:ext cx="864325" cy="85618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 bwMode="auto">
          <a:xfrm>
            <a:off x="2914688" y="3363038"/>
            <a:ext cx="1555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B0F0"/>
                </a:solidFill>
                <a:latin typeface="Calibri (Основной текст)"/>
              </a:rPr>
              <a:t>1045,4 </a:t>
            </a:r>
            <a:endParaRPr lang="ru-RU">
              <a:solidFill>
                <a:srgbClr val="00B0F0"/>
              </a:solidFill>
              <a:latin typeface="Calibri (Основной текст)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96956" y="2416400"/>
            <a:ext cx="244827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bg1"/>
                </a:solidFill>
                <a:latin typeface="Circe Bold"/>
              </a:rPr>
              <a:t>ул. Декабристов, д.1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 bwMode="auto">
          <a:xfrm>
            <a:off x="1983135" y="1477095"/>
            <a:ext cx="5647981" cy="829392"/>
            <a:chOff x="1983135" y="1477095"/>
            <a:chExt cx="5647981" cy="829392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2776134" y="1659609"/>
              <a:ext cx="4834842" cy="483892"/>
            </a:xfrm>
            <a:prstGeom prst="roundRect">
              <a:avLst>
                <a:gd name="adj" fmla="val 12727"/>
              </a:avLst>
            </a:prstGeom>
            <a:solidFill>
              <a:srgbClr val="4177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Calibri"/>
                <a:cs typeface="Arial"/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white">
            <a:xfrm>
              <a:off x="2841285" y="1753290"/>
              <a:ext cx="47898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Times New Roman"/>
                  <a:ea typeface="Calibri"/>
                </a:rPr>
                <a:t>Отдел социального обслуживания на дому филиала «Отрадное»</a:t>
              </a:r>
              <a:endParaRPr lang="en-US" sz="1200" b="1" dirty="0">
                <a:solidFill>
                  <a:schemeClr val="bg1"/>
                </a:solidFill>
                <a:latin typeface="Calibri"/>
                <a:cs typeface="Arial"/>
              </a:endParaRPr>
            </a:p>
          </p:txBody>
        </p:sp>
        <p:grpSp>
          <p:nvGrpSpPr>
            <p:cNvPr id="6" name="Group 5"/>
            <p:cNvGrpSpPr/>
            <p:nvPr/>
          </p:nvGrpSpPr>
          <p:grpSpPr bwMode="auto">
            <a:xfrm>
              <a:off x="2033950" y="1477095"/>
              <a:ext cx="834666" cy="829392"/>
              <a:chOff x="802" y="845"/>
              <a:chExt cx="827" cy="826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gray">
              <a:xfrm>
                <a:off x="802" y="845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>
                <a:solidFill>
                  <a:srgbClr val="4177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2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gray">
              <a:xfrm>
                <a:off x="835" y="879"/>
                <a:ext cx="758" cy="758"/>
              </a:xfrm>
              <a:prstGeom prst="ellipse">
                <a:avLst/>
              </a:prstGeom>
              <a:noFill/>
              <a:ln w="38100">
                <a:solidFill>
                  <a:srgbClr val="417799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2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gray">
              <a:xfrm>
                <a:off x="870" y="915"/>
                <a:ext cx="690" cy="690"/>
              </a:xfrm>
              <a:prstGeom prst="ellipse">
                <a:avLst/>
              </a:prstGeom>
              <a:noFill/>
              <a:ln w="38100">
                <a:solidFill>
                  <a:srgbClr val="417799">
                    <a:alpha val="3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2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</p:grpSp>
        <p:sp>
          <p:nvSpPr>
            <p:cNvPr id="10" name="Text Box 9"/>
            <p:cNvSpPr txBox="1">
              <a:spLocks noChangeArrowheads="1"/>
            </p:cNvSpPr>
            <p:nvPr/>
          </p:nvSpPr>
          <p:spPr bwMode="gray">
            <a:xfrm>
              <a:off x="1983135" y="1753290"/>
              <a:ext cx="9094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>
                  <a:solidFill>
                    <a:srgbClr val="000000"/>
                  </a:solidFill>
                  <a:latin typeface="Calibri"/>
                  <a:cs typeface="Arial"/>
                </a:rPr>
                <a:t>ОСО</a:t>
              </a:r>
              <a:endParaRPr lang="en-US" sz="1200" b="1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 bwMode="auto">
          <a:xfrm>
            <a:off x="2949490" y="2246336"/>
            <a:ext cx="4681625" cy="864998"/>
            <a:chOff x="2919922" y="2237815"/>
            <a:chExt cx="4681625" cy="864998"/>
          </a:xfrm>
        </p:grpSpPr>
        <p:grpSp>
          <p:nvGrpSpPr>
            <p:cNvPr id="2" name="Группа 1"/>
            <p:cNvGrpSpPr/>
            <p:nvPr/>
          </p:nvGrpSpPr>
          <p:grpSpPr bwMode="auto">
            <a:xfrm>
              <a:off x="2919922" y="2237815"/>
              <a:ext cx="4681625" cy="864998"/>
              <a:chOff x="2926894" y="2175384"/>
              <a:chExt cx="4681625" cy="864998"/>
            </a:xfrm>
          </p:grpSpPr>
          <p:sp>
            <p:nvSpPr>
              <p:cNvPr id="11" name="AutoShape 10"/>
              <p:cNvSpPr>
                <a:spLocks noChangeArrowheads="1"/>
              </p:cNvSpPr>
              <p:nvPr/>
            </p:nvSpPr>
            <p:spPr bwMode="gray">
              <a:xfrm>
                <a:off x="2926894" y="2306487"/>
                <a:ext cx="3829913" cy="549524"/>
              </a:xfrm>
              <a:prstGeom prst="roundRect">
                <a:avLst>
                  <a:gd name="adj" fmla="val 12727"/>
                </a:avLst>
              </a:prstGeom>
              <a:solidFill>
                <a:srgbClr val="009999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2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white">
              <a:xfrm>
                <a:off x="3769379" y="2403837"/>
                <a:ext cx="38391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bg1"/>
                    </a:solidFill>
                    <a:latin typeface="Times New Roman"/>
                    <a:ea typeface="Calibri"/>
                  </a:rPr>
                  <a:t>Отдел долголетия</a:t>
                </a:r>
                <a:endParaRPr lang="en-US" sz="1200" b="1" dirty="0">
                  <a:solidFill>
                    <a:schemeClr val="bg1"/>
                  </a:solidFill>
                  <a:latin typeface="Calibri"/>
                  <a:cs typeface="Arial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 bwMode="auto">
              <a:xfrm>
                <a:off x="6036727" y="2175384"/>
                <a:ext cx="941092" cy="864998"/>
                <a:chOff x="802" y="845"/>
                <a:chExt cx="827" cy="826"/>
              </a:xfrm>
            </p:grpSpPr>
            <p:sp>
              <p:nvSpPr>
                <p:cNvPr id="14" name="Oval 13"/>
                <p:cNvSpPr>
                  <a:spLocks noChangeArrowheads="1"/>
                </p:cNvSpPr>
                <p:nvPr/>
              </p:nvSpPr>
              <p:spPr bwMode="gray">
                <a:xfrm>
                  <a:off x="802" y="845"/>
                  <a:ext cx="827" cy="826"/>
                </a:xfrm>
                <a:prstGeom prst="ellipse">
                  <a:avLst/>
                </a:prstGeom>
                <a:solidFill>
                  <a:srgbClr val="F8F8F8"/>
                </a:solidFill>
                <a:ln w="38100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/>
                    </a:defRPr>
                  </a:lvl5pPr>
                  <a:lvl6pPr marL="25146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6pPr>
                  <a:lvl7pPr marL="29718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7pPr>
                  <a:lvl8pPr marL="34290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8pPr>
                  <a:lvl9pPr marL="38862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9pPr>
                </a:lstStyle>
                <a:p>
                  <a:pPr marL="0" marR="0" lvl="0" indent="0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ru-RU" sz="12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Calibri"/>
                    <a:cs typeface="Arial"/>
                  </a:endParaRPr>
                </a:p>
              </p:txBody>
            </p:sp>
            <p:sp>
              <p:nvSpPr>
                <p:cNvPr id="15" name="Oval 14"/>
                <p:cNvSpPr>
                  <a:spLocks noChangeArrowheads="1"/>
                </p:cNvSpPr>
                <p:nvPr/>
              </p:nvSpPr>
              <p:spPr bwMode="gray">
                <a:xfrm>
                  <a:off x="835" y="879"/>
                  <a:ext cx="758" cy="758"/>
                </a:xfrm>
                <a:prstGeom prst="ellipse">
                  <a:avLst/>
                </a:prstGeom>
                <a:noFill/>
                <a:ln w="38100">
                  <a:solidFill>
                    <a:srgbClr val="009999">
                      <a:alpha val="70195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/>
                    </a:defRPr>
                  </a:lvl5pPr>
                  <a:lvl6pPr marL="25146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6pPr>
                  <a:lvl7pPr marL="29718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7pPr>
                  <a:lvl8pPr marL="34290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8pPr>
                  <a:lvl9pPr marL="38862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9pPr>
                </a:lstStyle>
                <a:p>
                  <a:pPr marL="0" marR="0" lvl="0" indent="0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ru-RU" sz="12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Calibri"/>
                    <a:cs typeface="Arial"/>
                  </a:endParaRPr>
                </a:p>
              </p:txBody>
            </p:sp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gray">
                <a:xfrm>
                  <a:off x="870" y="915"/>
                  <a:ext cx="690" cy="690"/>
                </a:xfrm>
                <a:prstGeom prst="ellipse">
                  <a:avLst/>
                </a:prstGeom>
                <a:noFill/>
                <a:ln w="38100">
                  <a:solidFill>
                    <a:srgbClr val="009999">
                      <a:alpha val="30195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/>
                    </a:defRPr>
                  </a:lvl5pPr>
                  <a:lvl6pPr marL="25146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6pPr>
                  <a:lvl7pPr marL="29718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7pPr>
                  <a:lvl8pPr marL="34290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8pPr>
                  <a:lvl9pPr marL="38862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9pPr>
                </a:lstStyle>
                <a:p>
                  <a:pPr marL="0" marR="0" lvl="0" indent="0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ru-RU" sz="12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Calibri"/>
                    <a:cs typeface="Arial"/>
                  </a:endParaRPr>
                </a:p>
              </p:txBody>
            </p:sp>
          </p:grp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6045676" y="2518838"/>
              <a:ext cx="9081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>
                  <a:solidFill>
                    <a:srgbClr val="000000"/>
                  </a:solidFill>
                  <a:latin typeface="Calibri"/>
                  <a:cs typeface="Arial"/>
                </a:rPr>
                <a:t>ОД</a:t>
              </a:r>
              <a:endParaRPr lang="en-US" sz="1200" b="1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 bwMode="auto">
          <a:xfrm>
            <a:off x="2033950" y="3072763"/>
            <a:ext cx="5378117" cy="794827"/>
            <a:chOff x="2017449" y="2981098"/>
            <a:chExt cx="5378117" cy="794827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gray">
            <a:xfrm>
              <a:off x="2759634" y="3106666"/>
              <a:ext cx="4635933" cy="483892"/>
            </a:xfrm>
            <a:prstGeom prst="roundRect">
              <a:avLst>
                <a:gd name="adj" fmla="val 12727"/>
              </a:avLst>
            </a:prstGeom>
            <a:solidFill>
              <a:srgbClr val="4177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Calibri"/>
                <a:cs typeface="Arial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white">
            <a:xfrm>
              <a:off x="3080414" y="3187772"/>
              <a:ext cx="42348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>
                  <a:solidFill>
                    <a:schemeClr val="bg1"/>
                  </a:solidFill>
                  <a:latin typeface="Times New Roman"/>
                  <a:ea typeface="Calibri"/>
                </a:rPr>
                <a:t>Кабинет выдачи технических средств реабилитации</a:t>
              </a:r>
            </a:p>
          </p:txBody>
        </p:sp>
        <p:grpSp>
          <p:nvGrpSpPr>
            <p:cNvPr id="20" name="Group 5"/>
            <p:cNvGrpSpPr/>
            <p:nvPr/>
          </p:nvGrpSpPr>
          <p:grpSpPr bwMode="auto">
            <a:xfrm>
              <a:off x="2067200" y="2981098"/>
              <a:ext cx="835668" cy="794827"/>
              <a:chOff x="802" y="845"/>
              <a:chExt cx="827" cy="826"/>
            </a:xfrm>
          </p:grpSpPr>
          <p:sp>
            <p:nvSpPr>
              <p:cNvPr id="21" name="Oval 6"/>
              <p:cNvSpPr>
                <a:spLocks noChangeArrowheads="1"/>
              </p:cNvSpPr>
              <p:nvPr/>
            </p:nvSpPr>
            <p:spPr bwMode="gray">
              <a:xfrm>
                <a:off x="802" y="845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>
                <a:solidFill>
                  <a:srgbClr val="4177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2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2" name="Oval 7"/>
              <p:cNvSpPr>
                <a:spLocks noChangeArrowheads="1"/>
              </p:cNvSpPr>
              <p:nvPr/>
            </p:nvSpPr>
            <p:spPr bwMode="gray">
              <a:xfrm>
                <a:off x="835" y="879"/>
                <a:ext cx="758" cy="758"/>
              </a:xfrm>
              <a:prstGeom prst="ellipse">
                <a:avLst/>
              </a:prstGeom>
              <a:noFill/>
              <a:ln w="38100">
                <a:solidFill>
                  <a:srgbClr val="417799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2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3" name="Oval 8"/>
              <p:cNvSpPr>
                <a:spLocks noChangeArrowheads="1"/>
              </p:cNvSpPr>
              <p:nvPr/>
            </p:nvSpPr>
            <p:spPr bwMode="gray">
              <a:xfrm>
                <a:off x="870" y="915"/>
                <a:ext cx="690" cy="690"/>
              </a:xfrm>
              <a:prstGeom prst="ellipse">
                <a:avLst/>
              </a:prstGeom>
              <a:noFill/>
              <a:ln w="38100">
                <a:solidFill>
                  <a:srgbClr val="417799">
                    <a:alpha val="3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2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</p:grpSp>
        <p:sp>
          <p:nvSpPr>
            <p:cNvPr id="24" name="Text Box 9"/>
            <p:cNvSpPr txBox="1">
              <a:spLocks noChangeArrowheads="1"/>
            </p:cNvSpPr>
            <p:nvPr/>
          </p:nvSpPr>
          <p:spPr bwMode="gray">
            <a:xfrm>
              <a:off x="2017449" y="3240012"/>
              <a:ext cx="9094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>
                  <a:solidFill>
                    <a:srgbClr val="000000"/>
                  </a:solidFill>
                  <a:latin typeface="Calibri"/>
                  <a:cs typeface="Arial"/>
                </a:rPr>
                <a:t>КВТСР</a:t>
              </a:r>
            </a:p>
          </p:txBody>
        </p:sp>
      </p:grpSp>
      <p:grpSp>
        <p:nvGrpSpPr>
          <p:cNvPr id="26" name="Группа 25"/>
          <p:cNvGrpSpPr/>
          <p:nvPr/>
        </p:nvGrpSpPr>
        <p:grpSpPr bwMode="auto">
          <a:xfrm>
            <a:off x="2952014" y="3782880"/>
            <a:ext cx="4206279" cy="864998"/>
            <a:chOff x="2926894" y="2175384"/>
            <a:chExt cx="4206279" cy="864998"/>
          </a:xfrm>
        </p:grpSpPr>
        <p:sp>
          <p:nvSpPr>
            <p:cNvPr id="27" name="AutoShape 10"/>
            <p:cNvSpPr>
              <a:spLocks noChangeArrowheads="1"/>
            </p:cNvSpPr>
            <p:nvPr/>
          </p:nvSpPr>
          <p:spPr bwMode="gray">
            <a:xfrm>
              <a:off x="2926894" y="2306487"/>
              <a:ext cx="3829913" cy="549524"/>
            </a:xfrm>
            <a:prstGeom prst="roundRect">
              <a:avLst>
                <a:gd name="adj" fmla="val 12727"/>
              </a:avLst>
            </a:prstGeom>
            <a:solidFill>
              <a:srgbClr val="0099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Calibri"/>
                <a:cs typeface="Arial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white">
            <a:xfrm>
              <a:off x="3294033" y="2408894"/>
              <a:ext cx="38391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>
                  <a:solidFill>
                    <a:schemeClr val="bg1"/>
                  </a:solidFill>
                  <a:latin typeface="Times New Roman"/>
                  <a:ea typeface="Calibri"/>
                </a:rPr>
                <a:t>Центр Московского долголетия</a:t>
              </a:r>
              <a:endParaRPr lang="en-US" sz="1200" b="1">
                <a:solidFill>
                  <a:schemeClr val="bg1"/>
                </a:solidFill>
                <a:latin typeface="Calibri"/>
                <a:cs typeface="Arial"/>
              </a:endParaRPr>
            </a:p>
          </p:txBody>
        </p:sp>
        <p:grpSp>
          <p:nvGrpSpPr>
            <p:cNvPr id="29" name="Group 12"/>
            <p:cNvGrpSpPr/>
            <p:nvPr/>
          </p:nvGrpSpPr>
          <p:grpSpPr bwMode="auto">
            <a:xfrm>
              <a:off x="6036727" y="2175384"/>
              <a:ext cx="941092" cy="864998"/>
              <a:chOff x="802" y="845"/>
              <a:chExt cx="827" cy="826"/>
            </a:xfrm>
          </p:grpSpPr>
          <p:sp>
            <p:nvSpPr>
              <p:cNvPr id="30" name="Oval 13"/>
              <p:cNvSpPr>
                <a:spLocks noChangeArrowheads="1"/>
              </p:cNvSpPr>
              <p:nvPr/>
            </p:nvSpPr>
            <p:spPr bwMode="gray">
              <a:xfrm>
                <a:off x="802" y="845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>
                <a:solidFill>
                  <a:srgbClr val="0099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2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31" name="Oval 14"/>
              <p:cNvSpPr>
                <a:spLocks noChangeArrowheads="1"/>
              </p:cNvSpPr>
              <p:nvPr/>
            </p:nvSpPr>
            <p:spPr bwMode="gray">
              <a:xfrm>
                <a:off x="835" y="879"/>
                <a:ext cx="758" cy="758"/>
              </a:xfrm>
              <a:prstGeom prst="ellipse">
                <a:avLst/>
              </a:prstGeom>
              <a:noFill/>
              <a:ln w="38100">
                <a:solidFill>
                  <a:srgbClr val="009999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2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gray">
              <a:xfrm>
                <a:off x="870" y="915"/>
                <a:ext cx="690" cy="690"/>
              </a:xfrm>
              <a:prstGeom prst="ellipse">
                <a:avLst/>
              </a:prstGeom>
              <a:noFill/>
              <a:ln w="38100">
                <a:solidFill>
                  <a:srgbClr val="009999">
                    <a:alpha val="3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2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</p:grpSp>
      </p:grpSp>
      <p:sp>
        <p:nvSpPr>
          <p:cNvPr id="33" name="Text Box 16"/>
          <p:cNvSpPr txBox="1">
            <a:spLocks noChangeArrowheads="1"/>
          </p:cNvSpPr>
          <p:nvPr/>
        </p:nvSpPr>
        <p:spPr bwMode="gray">
          <a:xfrm>
            <a:off x="6082082" y="4068960"/>
            <a:ext cx="90811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000000"/>
                </a:solidFill>
                <a:latin typeface="Calibri"/>
                <a:cs typeface="Arial"/>
              </a:rPr>
              <a:t>ЦМД</a:t>
            </a:r>
            <a:endParaRPr lang="en-US" sz="1200" b="1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1522345968" name="Прямоугольник 30"/>
          <p:cNvSpPr/>
          <p:nvPr/>
        </p:nvSpPr>
        <p:spPr bwMode="auto">
          <a:xfrm>
            <a:off x="899592" y="461902"/>
            <a:ext cx="7470051" cy="33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0" u="none" strike="noStrike" cap="none" spc="0" dirty="0">
                <a:solidFill>
                  <a:schemeClr val="tx2">
                    <a:lumMod val="75000"/>
                  </a:schemeClr>
                </a:solidFill>
                <a:latin typeface="Circe Bold"/>
                <a:ea typeface="Circe Bold"/>
                <a:cs typeface="Circe Bold"/>
              </a:rPr>
              <a:t>Филиал «ОТРАДНОЕ»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irce Bold"/>
              </a:rPr>
              <a:t> ГБУ ТЦСО «БАБУШКИНСКИЙ» 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Овал 4"/>
          <p:cNvSpPr/>
          <p:nvPr/>
        </p:nvSpPr>
        <p:spPr bwMode="auto">
          <a:xfrm>
            <a:off x="3914948" y="2909648"/>
            <a:ext cx="1950549" cy="831665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704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87044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87046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87048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2FAEFB-FF0E-B4F1-AC27-8DC2AFB8DF5E}"/>
              </a:ext>
            </a:extLst>
          </p:cNvPr>
          <p:cNvSpPr/>
          <p:nvPr/>
        </p:nvSpPr>
        <p:spPr bwMode="auto">
          <a:xfrm>
            <a:off x="1285374" y="508268"/>
            <a:ext cx="7469691" cy="33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0" u="none" strike="noStrike" cap="none" spc="0" dirty="0">
                <a:solidFill>
                  <a:schemeClr val="tx2">
                    <a:lumMod val="75000"/>
                  </a:schemeClr>
                </a:solidFill>
                <a:latin typeface="Circe Bold"/>
                <a:ea typeface="Circe Bold"/>
                <a:cs typeface="Circe Bold"/>
              </a:rPr>
              <a:t>Филиал «ОТРАДНОЕ»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irce Bold"/>
              </a:rPr>
              <a:t> ГБУ ТЦСО «БАБУШКИНСКИЙ» 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CF6C0-ADFA-2D6A-1BAE-26CE75D72D04}"/>
              </a:ext>
            </a:extLst>
          </p:cNvPr>
          <p:cNvSpPr txBox="1"/>
          <p:nvPr/>
        </p:nvSpPr>
        <p:spPr>
          <a:xfrm>
            <a:off x="3914948" y="1491630"/>
            <a:ext cx="4993086" cy="263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ИНВАЛИДА ВЕЛИКОЙ ОТЕЧЕСТВЕННОЙ ВОЙНЫ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 УЧАСТНИКОВ ВЕЛИКОЙ ОТЕЧЕСТВЕННОЙ ВОЙНЫ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174 ТРУЖЕНИКА ТЫЛА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113 ВДОВ УЧАСТНИКОВ И ИНВАЛИДОВ ВОЙНЫ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 ЖИТЕЛЯ БЛОКАДНОГО ЛЕНИНГРАДА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НЕСОВЕРШЕННОЛЕТНИХ УЗНИКОВ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Image 2 of 48">
            <a:extLst>
              <a:ext uri="{FF2B5EF4-FFF2-40B4-BE49-F238E27FC236}">
                <a16:creationId xmlns:a16="http://schemas.microsoft.com/office/drawing/2014/main" id="{D51BFF72-F2AE-B89C-1C36-4B2FCD3BF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8070"/>
            <a:ext cx="3588457" cy="312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43 of 48">
            <a:extLst>
              <a:ext uri="{FF2B5EF4-FFF2-40B4-BE49-F238E27FC236}">
                <a16:creationId xmlns:a16="http://schemas.microsoft.com/office/drawing/2014/main" id="{A4BC65CB-D474-DA2E-7957-00F1B7C34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87" y="3775785"/>
            <a:ext cx="4555025" cy="146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 bwMode="auto">
          <a:xfrm>
            <a:off x="278236" y="1420208"/>
            <a:ext cx="8685744" cy="9355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dirty="0">
                <a:solidFill>
                  <a:schemeClr val="bg1"/>
                </a:solidFill>
                <a:cs typeface="Times New Roman"/>
              </a:rPr>
              <a:t>На надомном обслуживании состояло </a:t>
            </a:r>
          </a:p>
          <a:p>
            <a:pPr algn="ctr">
              <a:defRPr/>
            </a:pPr>
            <a:r>
              <a:rPr lang="ru-RU" b="1" i="1" dirty="0">
                <a:solidFill>
                  <a:srgbClr val="C00000"/>
                </a:solidFill>
                <a:cs typeface="Times New Roman"/>
              </a:rPr>
              <a:t>737 жителей</a:t>
            </a:r>
            <a:endParaRPr lang="ru-RU" dirty="0">
              <a:solidFill>
                <a:srgbClr val="9A314B"/>
              </a:solidFill>
              <a:cs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070823" y="2571750"/>
            <a:ext cx="3096344" cy="72008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700" b="1" dirty="0">
                <a:solidFill>
                  <a:srgbClr val="0070C0"/>
                </a:solidFill>
              </a:rPr>
              <a:t>Инвалиды</a:t>
            </a:r>
            <a:r>
              <a:rPr lang="ru-RU" sz="1700" b="1" dirty="0">
                <a:solidFill>
                  <a:srgbClr val="048E74"/>
                </a:solidFill>
              </a:rPr>
              <a:t> </a:t>
            </a:r>
            <a:r>
              <a:rPr lang="ru-RU" sz="1700" b="1" dirty="0">
                <a:solidFill>
                  <a:srgbClr val="C00000"/>
                </a:solidFill>
              </a:rPr>
              <a:t>598 чел.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697414" y="2643758"/>
            <a:ext cx="3168351" cy="6480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700" b="1" dirty="0">
                <a:solidFill>
                  <a:srgbClr val="0070C0"/>
                </a:solidFill>
              </a:rPr>
              <a:t>Пенсионеры</a:t>
            </a:r>
            <a:r>
              <a:rPr lang="ru-RU" sz="1700" b="1" dirty="0">
                <a:solidFill>
                  <a:srgbClr val="048E74"/>
                </a:solidFill>
              </a:rPr>
              <a:t>  </a:t>
            </a:r>
            <a:r>
              <a:rPr lang="ru-RU" sz="1700" b="1" dirty="0">
                <a:solidFill>
                  <a:srgbClr val="C00000"/>
                </a:solidFill>
              </a:rPr>
              <a:t>139 чел.</a:t>
            </a:r>
          </a:p>
        </p:txBody>
      </p:sp>
      <p:pic>
        <p:nvPicPr>
          <p:cNvPr id="1031" name="Picture 7" descr="\\Южпорт1-пк\папка обмена\опиаип\Антон\Элементы для презентации\54217193-young-woman-social-worker-strolling-with-elder-grey-haired-man-in-wheelchair-flat-style-vector-illus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78235" y="2493263"/>
            <a:ext cx="1188632" cy="1188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42782" y="46048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irce Bold"/>
              </a:rPr>
              <a:t>СОЦИАЛЬНОЕ ОБСЛУЖИВАНИЕ НА ДОМУ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83968" y="2559404"/>
            <a:ext cx="1152128" cy="11521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2C58D8-4710-B936-B069-4728E9E2F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699792" y="3897919"/>
            <a:ext cx="1104827" cy="1030553"/>
          </a:xfrm>
          <a:prstGeom prst="rect">
            <a:avLst/>
          </a:prstGeom>
        </p:spPr>
      </p:pic>
      <p:sp>
        <p:nvSpPr>
          <p:cNvPr id="4" name="Скругленный прямоугольник 12">
            <a:extLst>
              <a:ext uri="{FF2B5EF4-FFF2-40B4-BE49-F238E27FC236}">
                <a16:creationId xmlns:a16="http://schemas.microsoft.com/office/drawing/2014/main" id="{CEEB6415-3EEB-2B5A-267C-10CE841C394C}"/>
              </a:ext>
            </a:extLst>
          </p:cNvPr>
          <p:cNvSpPr/>
          <p:nvPr/>
        </p:nvSpPr>
        <p:spPr bwMode="auto">
          <a:xfrm>
            <a:off x="4283968" y="4053156"/>
            <a:ext cx="3672408" cy="72008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700" b="1" dirty="0">
                <a:solidFill>
                  <a:srgbClr val="0070C0"/>
                </a:solidFill>
              </a:rPr>
              <a:t>Из них: УВОВ - </a:t>
            </a:r>
            <a:r>
              <a:rPr lang="ru-RU" sz="1700" b="1" dirty="0">
                <a:solidFill>
                  <a:srgbClr val="C00000"/>
                </a:solidFill>
              </a:rPr>
              <a:t>7 чел.</a:t>
            </a:r>
          </a:p>
          <a:p>
            <a:pPr>
              <a:defRPr/>
            </a:pPr>
            <a:r>
              <a:rPr lang="ru-RU" sz="1700" b="1" dirty="0">
                <a:solidFill>
                  <a:srgbClr val="2B67AF"/>
                </a:solidFill>
              </a:rPr>
              <a:t>               ВВОВ</a:t>
            </a:r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1700" b="1" dirty="0">
                <a:solidFill>
                  <a:srgbClr val="C00000"/>
                </a:solidFill>
              </a:rPr>
              <a:t>53 чел.</a:t>
            </a:r>
          </a:p>
          <a:p>
            <a:pPr>
              <a:defRPr/>
            </a:pPr>
            <a:endParaRPr lang="ru-RU" sz="17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70606" y="934443"/>
            <a:ext cx="2190634" cy="163730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 bwMode="auto">
          <a:xfrm>
            <a:off x="1081649" y="2696354"/>
            <a:ext cx="7797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70C0"/>
                </a:solidFill>
              </a:rPr>
              <a:t>Образование –  английский язык, немецкий язык, испанский язык, итальянский язык; осваиваем мобильные устройства, курсы компьютерной грамотности; краеведение и пешие прогулки; психологические тренинги; основы духовной культуры; интеллектуальные игры; история искусств</a:t>
            </a:r>
            <a:endParaRPr lang="ru-RU" sz="1100" b="1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1115618" y="3934413"/>
            <a:ext cx="7512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70C0"/>
                </a:solidFill>
              </a:rPr>
              <a:t>Танцевальные программы - зумба; латиноамериканские танцы</a:t>
            </a:r>
          </a:p>
        </p:txBody>
      </p:sp>
      <p:pic>
        <p:nvPicPr>
          <p:cNvPr id="24" name="Picture 7" descr="C:\Users\20\Desktop\Новая презинтация\Элементы\sport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34207" y="3380590"/>
            <a:ext cx="514466" cy="385849"/>
          </a:xfrm>
          <a:prstGeom prst="rect">
            <a:avLst/>
          </a:prstGeom>
          <a:noFill/>
        </p:spPr>
      </p:pic>
      <p:pic>
        <p:nvPicPr>
          <p:cNvPr id="27" name="Picture 5" descr="C:\Users\20\Desktop\Новая презинтация\Элементы\unnamed (2)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03993" y="2725199"/>
            <a:ext cx="529111" cy="529111"/>
          </a:xfrm>
          <a:prstGeom prst="rect">
            <a:avLst/>
          </a:prstGeom>
          <a:noFill/>
        </p:spPr>
      </p:pic>
      <p:pic>
        <p:nvPicPr>
          <p:cNvPr id="38" name="Picture 10" descr="C:\Users\20\Desktop\Новая презинтация\Элементы\dancer-768x768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75266" y="3864663"/>
            <a:ext cx="419630" cy="419630"/>
          </a:xfrm>
          <a:prstGeom prst="rect">
            <a:avLst/>
          </a:prstGeom>
          <a:noFill/>
        </p:spPr>
      </p:pic>
      <p:pic>
        <p:nvPicPr>
          <p:cNvPr id="39" name="Picture 6" descr="C:\Users\20\Desktop\Новая презинтация\Элементы\87_85240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461621" y="4432933"/>
            <a:ext cx="487052" cy="487052"/>
          </a:xfrm>
          <a:prstGeom prst="rect">
            <a:avLst/>
          </a:prstGeom>
          <a:noFill/>
        </p:spPr>
      </p:pic>
      <p:sp>
        <p:nvSpPr>
          <p:cNvPr id="40" name="Скругленный прямоугольник 39"/>
          <p:cNvSpPr/>
          <p:nvPr/>
        </p:nvSpPr>
        <p:spPr bwMode="auto">
          <a:xfrm>
            <a:off x="1835696" y="1118907"/>
            <a:ext cx="5688632" cy="2856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>
                <a:solidFill>
                  <a:schemeClr val="bg1"/>
                </a:solidFill>
                <a:cs typeface="Times New Roman"/>
              </a:rPr>
              <a:t>Проект «Московское долголетие»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115617" y="3381028"/>
            <a:ext cx="77295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70C0"/>
                </a:solidFill>
              </a:rPr>
              <a:t>Программы физической активности - гимнастика; здоровая спина; ЛФК; дыхательная гимнастика; суставная гимнастика; ОФП; йога; ушу; тренажеры; бадминтон; настольный теннис</a:t>
            </a:r>
            <a:endParaRPr lang="ru-RU" sz="110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75660" y="4415727"/>
            <a:ext cx="76896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70C0"/>
                </a:solidFill>
              </a:rPr>
              <a:t>Творчество – различные техники рисования, ИЗО; вязание на спицах и крючком; лоскутное шитье; декупаж; хоровое пение; изготовление подарков своими руками; московский театрал</a:t>
            </a:r>
          </a:p>
        </p:txBody>
      </p:sp>
      <p:pic>
        <p:nvPicPr>
          <p:cNvPr id="30" name="Picture 2" descr="http://school2126.ru/sites/default/files/field/image/ddd.jpg"/>
          <p:cNvPicPr>
            <a:picLocks noChangeAspect="1" noChangeArrowheads="1"/>
          </p:cNvPicPr>
          <p:nvPr/>
        </p:nvPicPr>
        <p:blipFill>
          <a:blip r:embed="rId8"/>
          <a:srcRect l="16874" r="18620" b="13274"/>
          <a:stretch/>
        </p:blipFill>
        <p:spPr bwMode="auto">
          <a:xfrm>
            <a:off x="8172401" y="1050454"/>
            <a:ext cx="867692" cy="85549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 bwMode="auto">
          <a:xfrm>
            <a:off x="82203" y="1656843"/>
            <a:ext cx="7442125" cy="91971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200" b="1" i="1" dirty="0">
              <a:solidFill>
                <a:schemeClr val="bg1"/>
              </a:solidFill>
              <a:cs typeface="Times New Roman"/>
            </a:endParaRPr>
          </a:p>
          <a:p>
            <a:pPr algn="ctr">
              <a:defRPr/>
            </a:pPr>
            <a:r>
              <a:rPr lang="ru-RU" sz="1600" b="1" i="1" dirty="0">
                <a:solidFill>
                  <a:schemeClr val="bg1"/>
                </a:solidFill>
                <a:cs typeface="Times New Roman"/>
              </a:rPr>
              <a:t>В рамках проекта приняли участие по различным видам активностей 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bg1"/>
                </a:solidFill>
                <a:cs typeface="Times New Roman"/>
              </a:rPr>
              <a:t>более  </a:t>
            </a:r>
            <a:r>
              <a:rPr lang="ru-RU" sz="1600" b="1" i="1" dirty="0">
                <a:solidFill>
                  <a:srgbClr val="9A314B"/>
                </a:solidFill>
                <a:cs typeface="Times New Roman"/>
              </a:rPr>
              <a:t>2 000 </a:t>
            </a:r>
            <a:r>
              <a:rPr lang="ru-RU" sz="1600" b="1" i="1" dirty="0">
                <a:solidFill>
                  <a:schemeClr val="bg1"/>
                </a:solidFill>
                <a:cs typeface="Times New Roman"/>
              </a:rPr>
              <a:t>уникальных  участников.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bg1"/>
                </a:solidFill>
                <a:cs typeface="Times New Roman"/>
              </a:rPr>
              <a:t>На площадках поставщиков организовано более </a:t>
            </a:r>
            <a:r>
              <a:rPr lang="ru-RU" sz="1600" b="1" i="1" dirty="0">
                <a:solidFill>
                  <a:srgbClr val="C00000"/>
                </a:solidFill>
                <a:cs typeface="Times New Roman"/>
              </a:rPr>
              <a:t>140</a:t>
            </a:r>
            <a:r>
              <a:rPr lang="ru-RU" sz="1600" b="1" i="1" dirty="0">
                <a:solidFill>
                  <a:schemeClr val="bg1"/>
                </a:solidFill>
                <a:cs typeface="Times New Roman"/>
              </a:rPr>
              <a:t> групп</a:t>
            </a:r>
            <a:endParaRPr lang="ru-RU" sz="1600" b="1" i="1" dirty="0">
              <a:solidFill>
                <a:srgbClr val="00B050"/>
              </a:solidFill>
              <a:cs typeface="Times New Roman"/>
            </a:endParaRPr>
          </a:p>
          <a:p>
            <a:pPr algn="ctr">
              <a:defRPr/>
            </a:pPr>
            <a:r>
              <a:rPr lang="ru-RU" sz="1600" b="1" i="1" dirty="0">
                <a:solidFill>
                  <a:schemeClr val="bg1"/>
                </a:solidFill>
                <a:cs typeface="Times New Roman"/>
              </a:rPr>
              <a:t> </a:t>
            </a:r>
            <a:endParaRPr lang="ru-RU" sz="1600" i="1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" name="Прямоугольник 30">
            <a:extLst>
              <a:ext uri="{FF2B5EF4-FFF2-40B4-BE49-F238E27FC236}">
                <a16:creationId xmlns:a16="http://schemas.microsoft.com/office/drawing/2014/main" id="{FF912337-7746-5920-73C0-82F099C86468}"/>
              </a:ext>
            </a:extLst>
          </p:cNvPr>
          <p:cNvSpPr/>
          <p:nvPr/>
        </p:nvSpPr>
        <p:spPr bwMode="auto">
          <a:xfrm>
            <a:off x="899592" y="461902"/>
            <a:ext cx="7470051" cy="33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0" u="none" strike="noStrike" cap="none" spc="0" dirty="0">
                <a:solidFill>
                  <a:schemeClr val="tx2">
                    <a:lumMod val="75000"/>
                  </a:schemeClr>
                </a:solidFill>
                <a:latin typeface="Circe Bold"/>
                <a:ea typeface="Circe Bold"/>
                <a:cs typeface="Circe Bold"/>
              </a:rPr>
              <a:t>Филиал «ОТРАДНОЕ»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irce Bold"/>
              </a:rPr>
              <a:t> ГБУ ТЦСО «БАБУШКИНСКИЙ» 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52682" y="43934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88031" y="48349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irce Bold"/>
              </a:rPr>
              <a:t>ЦЕНТР  МОСКОВСКОГО  ДОЛГОЛЕТИЯ  «ОТРАДНОЕ»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853161" y="2278635"/>
            <a:ext cx="2510927" cy="1404444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latin typeface="Calibri"/>
              </a:rPr>
              <a:t>В Центре открыто   </a:t>
            </a:r>
            <a:endParaRPr dirty="0"/>
          </a:p>
          <a:p>
            <a:pPr algn="ctr">
              <a:defRPr/>
            </a:pPr>
            <a:r>
              <a:rPr lang="ru-RU" sz="1400" b="1" dirty="0">
                <a:solidFill>
                  <a:srgbClr val="B3110D"/>
                </a:solidFill>
                <a:latin typeface="Calibri"/>
              </a:rPr>
              <a:t>120</a:t>
            </a:r>
            <a:r>
              <a:rPr lang="ru-RU" sz="1400" b="1" dirty="0">
                <a:latin typeface="Calibri"/>
              </a:rPr>
              <a:t>  </a:t>
            </a:r>
            <a:r>
              <a:rPr lang="ru-RU" sz="1400" b="1" dirty="0" err="1">
                <a:latin typeface="Calibri"/>
              </a:rPr>
              <a:t>само</a:t>
            </a:r>
            <a:r>
              <a:rPr lang="ru-RU" sz="1400" b="1" dirty="0" err="1">
                <a:latin typeface="Calibri"/>
                <a:ea typeface="Times New Roman"/>
              </a:rPr>
              <a:t>организованных</a:t>
            </a:r>
            <a:r>
              <a:rPr lang="ru-RU" sz="1400" b="1" dirty="0">
                <a:latin typeface="Calibri"/>
                <a:ea typeface="Times New Roman"/>
              </a:rPr>
              <a:t> клубных объединений</a:t>
            </a:r>
            <a:endParaRPr lang="ru-RU" sz="1400" b="1" dirty="0">
              <a:solidFill>
                <a:schemeClr val="accent2"/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3869" y="2554079"/>
            <a:ext cx="1632576" cy="1224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56783" y="2445320"/>
            <a:ext cx="2651786" cy="12377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293539" y="1049532"/>
            <a:ext cx="1628800" cy="11984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448606" y="1005387"/>
            <a:ext cx="2651786" cy="11933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644511" y="3816157"/>
            <a:ext cx="2651786" cy="11933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43608" y="1254908"/>
            <a:ext cx="1605175" cy="11898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43608" y="3825884"/>
            <a:ext cx="1653098" cy="11859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3340410" y="3837491"/>
            <a:ext cx="1628800" cy="11899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Овал 4"/>
          <p:cNvSpPr/>
          <p:nvPr/>
        </p:nvSpPr>
        <p:spPr bwMode="auto">
          <a:xfrm>
            <a:off x="1402379" y="1122554"/>
            <a:ext cx="2881590" cy="190005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970" tIns="13970" rIns="13970" bIns="13970" spcCol="1270" anchor="ctr"/>
          <a:lstStyle/>
          <a:p>
            <a:pPr algn="ctr" defTabSz="9779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cs typeface="Times New Roman"/>
              </a:rPr>
              <a:t>Сайт ГБУ ТЦСО «Бабушкинский» </a:t>
            </a:r>
          </a:p>
          <a:p>
            <a:pPr algn="ctr" defTabSz="9779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cs typeface="Times New Roman"/>
              </a:rPr>
              <a:t>www. tcso-babushkinskiy.ru</a:t>
            </a:r>
            <a:endParaRPr lang="ru-RU" sz="1600" b="1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4788024" y="123019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Официальные страницы в социальных сетях:</a:t>
            </a:r>
            <a:endParaRPr dirty="0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860032" y="2219063"/>
            <a:ext cx="39604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b="1">
                <a:solidFill>
                  <a:srgbClr val="0070C0"/>
                </a:solidFill>
              </a:rPr>
              <a:t>https://ok.ru/tcsobabushkinskiy</a:t>
            </a:r>
            <a:endParaRPr lang="ru-RU" sz="1400" b="1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860032" y="2714827"/>
            <a:ext cx="2951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70C0"/>
                </a:solidFill>
              </a:rPr>
              <a:t>https://vk.com/babushkinskiy</a:t>
            </a:r>
            <a:endParaRPr lang="ru-RU" sz="1400" b="1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860032" y="3227175"/>
            <a:ext cx="2951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70C0"/>
                </a:solidFill>
              </a:rPr>
              <a:t>https://t.me/tcsobabushkinskiy</a:t>
            </a:r>
            <a:endParaRPr lang="ru-RU" sz="1400" b="1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860032" y="3731231"/>
            <a:ext cx="4288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70C0"/>
                </a:solidFill>
              </a:rPr>
              <a:t>https://www.youtube.com/@user-no8ms1db9i/videos</a:t>
            </a:r>
            <a:endParaRPr lang="ru-RU" sz="1400" b="1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2256" y="3301952"/>
            <a:ext cx="3751713" cy="1437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14782" r="18164"/>
          <a:stretch/>
        </p:blipFill>
        <p:spPr bwMode="auto">
          <a:xfrm>
            <a:off x="4451768" y="2219062"/>
            <a:ext cx="408262" cy="3688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51769" y="3200209"/>
            <a:ext cx="408262" cy="4009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457669" y="3707550"/>
            <a:ext cx="402363" cy="4098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451768" y="2700923"/>
            <a:ext cx="408262" cy="407403"/>
          </a:xfrm>
          <a:prstGeom prst="rect">
            <a:avLst/>
          </a:prstGeom>
        </p:spPr>
      </p:pic>
      <p:sp>
        <p:nvSpPr>
          <p:cNvPr id="3" name="Прямоугольник 30">
            <a:extLst>
              <a:ext uri="{FF2B5EF4-FFF2-40B4-BE49-F238E27FC236}">
                <a16:creationId xmlns:a16="http://schemas.microsoft.com/office/drawing/2014/main" id="{6B7A7F72-46F8-D953-58CD-9D5BF2CD3C6C}"/>
              </a:ext>
            </a:extLst>
          </p:cNvPr>
          <p:cNvSpPr/>
          <p:nvPr/>
        </p:nvSpPr>
        <p:spPr bwMode="auto">
          <a:xfrm>
            <a:off x="899592" y="461902"/>
            <a:ext cx="7470051" cy="33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0" u="none" strike="noStrike" cap="none" spc="0" dirty="0">
                <a:solidFill>
                  <a:schemeClr val="tx2">
                    <a:lumMod val="75000"/>
                  </a:schemeClr>
                </a:solidFill>
                <a:latin typeface="Circe Bold"/>
                <a:ea typeface="Circe Bold"/>
                <a:cs typeface="Circe Bold"/>
              </a:rPr>
              <a:t>Филиал «ОТРАДНОЕ»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irce Bold"/>
              </a:rPr>
              <a:t> ГБУ ТЦСО «БАБУШКИНСКИЙ» 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 bwMode="auto">
          <a:xfrm>
            <a:off x="1547664" y="1203598"/>
            <a:ext cx="5602932" cy="3682427"/>
            <a:chOff x="496994" y="966623"/>
            <a:chExt cx="7159196" cy="5864282"/>
          </a:xfrm>
          <a:noFill/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duotone>
                <a:srgbClr val="4F81BD">
                  <a:shade val="45000"/>
                  <a:satMod val="135000"/>
                </a:srgbClr>
                <a:prstClr val="white"/>
              </a:duotone>
            </a:blip>
            <a:stretch/>
          </p:blipFill>
          <p:spPr bwMode="auto">
            <a:xfrm>
              <a:off x="3119147" y="2204863"/>
              <a:ext cx="3019425" cy="3019425"/>
            </a:xfrm>
            <a:prstGeom prst="rect">
              <a:avLst/>
            </a:prstGeom>
            <a:grpFill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duotone>
                <a:srgbClr val="4F81BD">
                  <a:shade val="45000"/>
                  <a:satMod val="135000"/>
                </a:srgbClr>
                <a:prstClr val="white"/>
              </a:duotone>
            </a:blip>
            <a:stretch/>
          </p:blipFill>
          <p:spPr bwMode="auto">
            <a:xfrm>
              <a:off x="3646165" y="966623"/>
              <a:ext cx="4010025" cy="2676525"/>
            </a:xfrm>
            <a:prstGeom prst="rect">
              <a:avLst/>
            </a:prstGeom>
            <a:grp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duotone>
                <a:srgbClr val="4F81BD">
                  <a:shade val="45000"/>
                  <a:satMod val="135000"/>
                </a:srgbClr>
                <a:prstClr val="white"/>
              </a:duotone>
            </a:blip>
            <a:stretch/>
          </p:blipFill>
          <p:spPr bwMode="auto">
            <a:xfrm>
              <a:off x="496994" y="2792305"/>
              <a:ext cx="4152900" cy="4038600"/>
            </a:xfrm>
            <a:prstGeom prst="rect">
              <a:avLst/>
            </a:prstGeom>
            <a:grpFill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duotone>
                <a:srgbClr val="4F81BD">
                  <a:shade val="45000"/>
                  <a:satMod val="135000"/>
                </a:srgbClr>
                <a:prstClr val="white"/>
              </a:duotone>
            </a:blip>
            <a:stretch/>
          </p:blipFill>
          <p:spPr bwMode="auto">
            <a:xfrm>
              <a:off x="4932040" y="2601491"/>
              <a:ext cx="2724150" cy="3771900"/>
            </a:xfrm>
            <a:prstGeom prst="rect">
              <a:avLst/>
            </a:prstGeom>
            <a:grpFill/>
          </p:spPr>
        </p:pic>
      </p:grpSp>
      <p:sp>
        <p:nvSpPr>
          <p:cNvPr id="11" name="WordArt 3"/>
          <p:cNvSpPr>
            <a:spLocks noChangeArrowheads="1" noChangeShapeType="1" noTextEdit="1"/>
          </p:cNvSpPr>
          <p:nvPr/>
        </p:nvSpPr>
        <p:spPr bwMode="gray">
          <a:xfrm>
            <a:off x="1475656" y="2451708"/>
            <a:ext cx="6016546" cy="121013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441"/>
              </a:avLst>
            </a:prstTxWarp>
          </a:bodyPr>
          <a:lstStyle/>
          <a:p>
            <a:pPr algn="ctr">
              <a:defRPr/>
            </a:pPr>
            <a:r>
              <a:rPr lang="ru-RU" sz="5400" b="1">
                <a:ln w="38100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ea typeface="Tahoma"/>
                <a:cs typeface="Times New Roman"/>
              </a:rPr>
              <a:t>Спасибо за внимание</a:t>
            </a:r>
            <a:r>
              <a:rPr lang="en-US" sz="5400" b="1">
                <a:ln w="38100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ea typeface="Verdana"/>
                <a:cs typeface="Times New Roman"/>
              </a:rPr>
              <a:t>!</a:t>
            </a:r>
            <a:endParaRPr lang="ru-RU" sz="5400" b="1">
              <a:ln w="38100">
                <a:noFill/>
                <a:round/>
                <a:headEnd/>
                <a:tailEnd/>
              </a:ln>
              <a:solidFill>
                <a:srgbClr val="0070C0"/>
              </a:solidFill>
              <a:latin typeface="Times New Roman"/>
              <a:ea typeface="Verdana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378</Words>
  <Application>Microsoft Office PowerPoint</Application>
  <DocSecurity>0</DocSecurity>
  <PresentationFormat>Экран (16:9)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(Основной текст)</vt:lpstr>
      <vt:lpstr>Circe 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ГБУ ТЦСО Южнопортовый</dc:title>
  <dc:subject/>
  <dc:creator>20</dc:creator>
  <cp:keywords/>
  <dc:description/>
  <cp:lastModifiedBy>Admin</cp:lastModifiedBy>
  <cp:revision>1662</cp:revision>
  <dcterms:created xsi:type="dcterms:W3CDTF">2018-11-14T06:33:57Z</dcterms:created>
  <dcterms:modified xsi:type="dcterms:W3CDTF">2024-03-05T08:28:43Z</dcterms:modified>
  <cp:category/>
  <dc:identifier/>
  <cp:contentStatus/>
  <dc:language/>
  <cp:version/>
</cp:coreProperties>
</file>